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83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84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91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92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93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100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101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102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4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413" r:id="rId20"/>
    <p:sldId id="41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416" r:id="rId139"/>
    <p:sldId id="417" r:id="rId140"/>
    <p:sldId id="418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9" r:id="rId161"/>
    <p:sldId id="420" r:id="rId162"/>
    <p:sldId id="421" r:id="rId1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An&#225;lise%20-%20Helmholtz%20para%20membrana%20Quadrad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2\01%20-%20%20Malhas%20e%20resultados\Quadrada\Teste%202\EXEMPLO%202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2\01%20-%20%20Malhas%20e%20resultados\Quadrada\Teste%202\EXEMPLO%202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2\01%20-%20%20Malhas%20e%20resultados\Quadrada\Teste%202\EXEMPLO%202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4%20-%20Artigos\Minha%20produ&#231;&#227;o\2018\04%20-%20Novembro%20-%20%20Journal%20Engineering%20Analysis%20with%20Boundary%20Elements\dado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4%20-%20Artigos\Minha%20produ&#231;&#227;o\2018\04%20-%20Novembro%20-%20%20Journal%20Engineering%20Analysis%20with%20Boundary%20Elements\dado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5\TESTE%203%20-%20finalizado%20-%20FBR%20de%20Wendland%20SP\Graphics%20to%20tes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5\TESTE%203%20-%20finalizado%20-%20FBR%20de%20Wendland%20SP\Graphics%20to%20tes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5\TESTE%203%20-%20finalizado%20-%20FBR%20de%20Wendland%20SP\Graphics%20to%20test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An&#225;lise%20-%20Helmholtz%20para%20membrana%20Quadrad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rcules\Desktop\Novo(a)%20Planilha%20do%20Microsoft%20Excel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An&#225;lise%20-%20Helmholtz%20para%20membrana%20Quadrad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rcules\Desktop\Gr&#225;ficos%20dos%20exemplos%20-%202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Todos%20os%20exemplos%20rodados%20para%20Helmholtz%20heterog&#234;neo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rcules\Desktop\Tese\1%20-%20Apresenta&#231;&#227;o\Novo(a)%20Planilha%20do%20Microsoft%20Excel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Tese\An&#225;lise%20-%20Helmholtz%20para%20membrana%20Quadrad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2\01%20-%20%20Malhas%20e%20resultados\Quadrada\Teste%201\EXEMPLO%20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2\01%20-%20%20Malhas%20e%20resultados\Quadrada\Teste%201\EXEMPLO%20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2\01%20-%20%20Malhas%20e%20resultados\Quadrada\Teste%201\EXEMPLO%20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2\01%20-%20%20Malhas%20e%20resultados\Quadrada\Teste%201\EXEMPLO%20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barcelos\Desktop\2%20-%20Doutorado\02%20-%20Tese%20de%20doutorado\3%20-%20Projetos\1.%20MEC\Programa%20-%202\01%20-%20%20Malhas%20e%20resultados\Quadrada\Teste%202\EXEMPLO%20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639593004734086E-2"/>
          <c:y val="6.4699256342957132E-2"/>
          <c:w val="0.86846551822477946"/>
          <c:h val="0.77673864509639057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'[Análise - Helmholtz para membrana Quadrada.xlsx]Plan1'!$A$159:$A$178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Quadrada.xlsx]Plan1'!$B$159:$B$178</c:f>
              <c:numCache>
                <c:formatCode>0.0000%</c:formatCode>
                <c:ptCount val="20"/>
                <c:pt idx="0">
                  <c:v>2E-3</c:v>
                </c:pt>
                <c:pt idx="1">
                  <c:v>2.0000000000000001E-4</c:v>
                </c:pt>
                <c:pt idx="2">
                  <c:v>4.1999999999999997E-3</c:v>
                </c:pt>
                <c:pt idx="3">
                  <c:v>3.0000000000000001E-3</c:v>
                </c:pt>
                <c:pt idx="4">
                  <c:v>2E-3</c:v>
                </c:pt>
                <c:pt idx="5">
                  <c:v>4.1999999999999997E-3</c:v>
                </c:pt>
                <c:pt idx="6">
                  <c:v>3.7000000000000002E-3</c:v>
                </c:pt>
                <c:pt idx="7">
                  <c:v>4.1999999999999997E-3</c:v>
                </c:pt>
                <c:pt idx="8">
                  <c:v>5.5999999999999999E-3</c:v>
                </c:pt>
                <c:pt idx="9">
                  <c:v>4.4999999999999997E-3</c:v>
                </c:pt>
                <c:pt idx="10">
                  <c:v>6.0000000000000001E-3</c:v>
                </c:pt>
                <c:pt idx="11">
                  <c:v>8.0000000000000002E-3</c:v>
                </c:pt>
                <c:pt idx="12">
                  <c:v>0.01</c:v>
                </c:pt>
                <c:pt idx="13">
                  <c:v>1.7000000000000001E-2</c:v>
                </c:pt>
                <c:pt idx="14">
                  <c:v>9.4999999999999998E-3</c:v>
                </c:pt>
                <c:pt idx="15">
                  <c:v>7.7000000000000002E-3</c:v>
                </c:pt>
                <c:pt idx="16">
                  <c:v>8.6499999999999997E-3</c:v>
                </c:pt>
                <c:pt idx="17">
                  <c:v>9.8499999999999994E-3</c:v>
                </c:pt>
                <c:pt idx="18">
                  <c:v>1.0999999999999999E-2</c:v>
                </c:pt>
                <c:pt idx="19">
                  <c:v>8.6999999999999994E-3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9B-4FBD-AAD6-7B2639DC5E15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'[Análise - Helmholtz para membrana Quadrada.xlsx]Plan1'!$A$159:$A$178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Quadrada.xlsx]Plan1'!$C$159:$C$178</c:f>
              <c:numCache>
                <c:formatCode>0.0000%</c:formatCode>
                <c:ptCount val="20"/>
                <c:pt idx="0">
                  <c:v>1.6999999999999999E-3</c:v>
                </c:pt>
                <c:pt idx="1">
                  <c:v>2.0000000000000001E-4</c:v>
                </c:pt>
                <c:pt idx="2">
                  <c:v>4.4000000000000003E-3</c:v>
                </c:pt>
                <c:pt idx="3">
                  <c:v>3.0000000000000001E-3</c:v>
                </c:pt>
                <c:pt idx="4">
                  <c:v>2E-3</c:v>
                </c:pt>
                <c:pt idx="5">
                  <c:v>4.1999999999999997E-3</c:v>
                </c:pt>
                <c:pt idx="6">
                  <c:v>3.7000000000000002E-3</c:v>
                </c:pt>
                <c:pt idx="7">
                  <c:v>4.0000000000000001E-3</c:v>
                </c:pt>
                <c:pt idx="8">
                  <c:v>5.4000000000000003E-3</c:v>
                </c:pt>
                <c:pt idx="9">
                  <c:v>4.4999999999999997E-3</c:v>
                </c:pt>
                <c:pt idx="10">
                  <c:v>6.0000000000000001E-3</c:v>
                </c:pt>
                <c:pt idx="11">
                  <c:v>8.0000000000000002E-3</c:v>
                </c:pt>
                <c:pt idx="12">
                  <c:v>1.0999999999999999E-2</c:v>
                </c:pt>
                <c:pt idx="13">
                  <c:v>1.7000000000000001E-2</c:v>
                </c:pt>
                <c:pt idx="14">
                  <c:v>9.4999999999999998E-3</c:v>
                </c:pt>
                <c:pt idx="15">
                  <c:v>7.4999999999999997E-3</c:v>
                </c:pt>
                <c:pt idx="16">
                  <c:v>8.3999999999999995E-3</c:v>
                </c:pt>
                <c:pt idx="17">
                  <c:v>9.5999999999999992E-3</c:v>
                </c:pt>
                <c:pt idx="18">
                  <c:v>1.0999999999999999E-2</c:v>
                </c:pt>
                <c:pt idx="19">
                  <c:v>8.6999999999999994E-3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D9B-4FBD-AAD6-7B2639DC5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1869120"/>
        <c:axId val="-831860416"/>
      </c:scatterChart>
      <c:valAx>
        <c:axId val="-831869120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Espectro de frequências</a:t>
                </a:r>
                <a:r>
                  <a:rPr lang="pt-BR" baseline="0"/>
                  <a:t> naturais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60416"/>
        <c:crosses val="autoZero"/>
        <c:crossBetween val="midCat"/>
        <c:majorUnit val="1"/>
      </c:valAx>
      <c:valAx>
        <c:axId val="-831860416"/>
        <c:scaling>
          <c:orientation val="minMax"/>
          <c:max val="2.0000000000000004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69120"/>
        <c:crosses val="autoZero"/>
        <c:crossBetween val="midCat"/>
        <c:majorUnit val="2.0000000000000005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4758922436601143"/>
          <c:y val="7.0253718285214345E-2"/>
          <c:w val="0.21264008561116421"/>
          <c:h val="0.155672936716243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Malha</a:t>
            </a:r>
            <a:r>
              <a:rPr lang="pt-BR" baseline="0"/>
              <a:t> 2</a:t>
            </a:r>
            <a:endParaRPr lang="pt-BR"/>
          </a:p>
        </c:rich>
      </c:tx>
      <c:layout>
        <c:manualLayout>
          <c:xMode val="edge"/>
          <c:yMode val="edge"/>
          <c:x val="0.38169046000453205"/>
          <c:y val="1.66389351081530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1478737659492084"/>
          <c:y val="0.13288875496220209"/>
          <c:w val="0.72702091708284933"/>
          <c:h val="0.66154047715749342"/>
        </c:manualLayout>
      </c:layout>
      <c:scatterChart>
        <c:scatterStyle val="lineMarker"/>
        <c:varyColors val="0"/>
        <c:ser>
          <c:idx val="1"/>
          <c:order val="0"/>
          <c:tx>
            <c:v>Derivada normal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Plan1!$G$18:$G$25</c:f>
              <c:numCache>
                <c:formatCode>General</c:formatCode>
                <c:ptCount val="8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49</c:v>
                </c:pt>
                <c:pt idx="5">
                  <c:v>64</c:v>
                </c:pt>
                <c:pt idx="6">
                  <c:v>81</c:v>
                </c:pt>
                <c:pt idx="7">
                  <c:v>100</c:v>
                </c:pt>
              </c:numCache>
            </c:numRef>
          </c:xVal>
          <c:yVal>
            <c:numRef>
              <c:f>Plan1!$I$18:$I$25</c:f>
              <c:numCache>
                <c:formatCode>0.0000%</c:formatCode>
                <c:ptCount val="8"/>
                <c:pt idx="0">
                  <c:v>2.4232915000000001E-2</c:v>
                </c:pt>
                <c:pt idx="1">
                  <c:v>1.3269436500000001E-2</c:v>
                </c:pt>
                <c:pt idx="2">
                  <c:v>6.2200698999999998E-3</c:v>
                </c:pt>
                <c:pt idx="3">
                  <c:v>4.6911243999999998E-3</c:v>
                </c:pt>
                <c:pt idx="4">
                  <c:v>3.4403128999999999E-3</c:v>
                </c:pt>
                <c:pt idx="5">
                  <c:v>2.8667793E-3</c:v>
                </c:pt>
                <c:pt idx="6">
                  <c:v>2.7376929000000002E-3</c:v>
                </c:pt>
                <c:pt idx="7">
                  <c:v>2.7108970999999999E-3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9A-4037-A5E9-5C85836ECF50}"/>
            </c:ext>
          </c:extLst>
        </c:ser>
        <c:ser>
          <c:idx val="2"/>
          <c:order val="1"/>
          <c:tx>
            <c:v>Pontos internos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Plan1!$G$18:$G$25</c:f>
              <c:numCache>
                <c:formatCode>General</c:formatCode>
                <c:ptCount val="8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49</c:v>
                </c:pt>
                <c:pt idx="5">
                  <c:v>64</c:v>
                </c:pt>
                <c:pt idx="6">
                  <c:v>81</c:v>
                </c:pt>
                <c:pt idx="7">
                  <c:v>100</c:v>
                </c:pt>
              </c:numCache>
            </c:numRef>
          </c:xVal>
          <c:yVal>
            <c:numRef>
              <c:f>Plan1!$J$18:$J$25</c:f>
              <c:numCache>
                <c:formatCode>0.0000%</c:formatCode>
                <c:ptCount val="8"/>
                <c:pt idx="0">
                  <c:v>1.3003062500000001E-2</c:v>
                </c:pt>
                <c:pt idx="1">
                  <c:v>5.9043089000000003E-3</c:v>
                </c:pt>
                <c:pt idx="2">
                  <c:v>2.0262878000000002E-3</c:v>
                </c:pt>
                <c:pt idx="3">
                  <c:v>1.3525099999999999E-3</c:v>
                </c:pt>
                <c:pt idx="4">
                  <c:v>9.4817009999999995E-4</c:v>
                </c:pt>
                <c:pt idx="5">
                  <c:v>6.8783220000000005E-4</c:v>
                </c:pt>
                <c:pt idx="6">
                  <c:v>5.1120940000000002E-4</c:v>
                </c:pt>
                <c:pt idx="7">
                  <c:v>3.8638099999999999E-4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9A-4037-A5E9-5C85836EC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68570048"/>
        <c:axId val="-789951424"/>
      </c:scatterChart>
      <c:valAx>
        <c:axId val="-668570048"/>
        <c:scaling>
          <c:orientation val="minMax"/>
          <c:max val="100"/>
          <c:min val="4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nº</a:t>
                </a:r>
                <a:r>
                  <a:rPr lang="pt-BR" baseline="0"/>
                  <a:t> de pontos internos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89951424"/>
        <c:crosses val="autoZero"/>
        <c:crossBetween val="midCat"/>
        <c:majorUnit val="20"/>
      </c:valAx>
      <c:valAx>
        <c:axId val="-789951424"/>
        <c:scaling>
          <c:orientation val="minMax"/>
          <c:max val="3.0000000000000006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</a:t>
                </a:r>
                <a:r>
                  <a:rPr lang="pt-BR" baseline="0"/>
                  <a:t> relativo</a:t>
                </a:r>
                <a:r>
                  <a:rPr lang="pt-BR"/>
                  <a:t>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68570048"/>
        <c:crosses val="autoZero"/>
        <c:crossBetween val="midCat"/>
        <c:majorUnit val="3.0000000000000009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9102276559413766"/>
          <c:y val="0.17333403208126438"/>
          <c:w val="0.43865529725167757"/>
          <c:h val="0.302090566466213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 baseline="0"/>
              <a:t>Malha 3</a:t>
            </a:r>
            <a:endParaRPr lang="pt-BR"/>
          </a:p>
        </c:rich>
      </c:tx>
      <c:layout>
        <c:manualLayout>
          <c:xMode val="edge"/>
          <c:yMode val="edge"/>
          <c:x val="0.3774411297179401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1576429706850023"/>
          <c:y val="0.11624981985404903"/>
          <c:w val="0.71732837972718211"/>
          <c:h val="0.67817941226564649"/>
        </c:manualLayout>
      </c:layout>
      <c:scatterChart>
        <c:scatterStyle val="lineMarker"/>
        <c:varyColors val="0"/>
        <c:ser>
          <c:idx val="1"/>
          <c:order val="0"/>
          <c:tx>
            <c:v>Derivada normal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6350">
                <a:solidFill>
                  <a:srgbClr val="FF0000"/>
                </a:solidFill>
                <a:prstDash val="sysDash"/>
              </a:ln>
              <a:effectLst/>
            </c:spPr>
          </c:marker>
          <c:xVal>
            <c:numRef>
              <c:f>Plan1!$L$18:$L$25</c:f>
              <c:numCache>
                <c:formatCode>General</c:formatCode>
                <c:ptCount val="8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49</c:v>
                </c:pt>
                <c:pt idx="5">
                  <c:v>64</c:v>
                </c:pt>
                <c:pt idx="6">
                  <c:v>81</c:v>
                </c:pt>
                <c:pt idx="7">
                  <c:v>100</c:v>
                </c:pt>
              </c:numCache>
            </c:numRef>
          </c:xVal>
          <c:yVal>
            <c:numRef>
              <c:f>Plan1!$N$18:$N$25</c:f>
              <c:numCache>
                <c:formatCode>0.00000%</c:formatCode>
                <c:ptCount val="8"/>
                <c:pt idx="0">
                  <c:v>3.3714379799999999E-2</c:v>
                </c:pt>
                <c:pt idx="1">
                  <c:v>1.83943445E-2</c:v>
                </c:pt>
                <c:pt idx="2">
                  <c:v>7.9567949999999991E-3</c:v>
                </c:pt>
                <c:pt idx="3">
                  <c:v>5.8566440999999999E-3</c:v>
                </c:pt>
                <c:pt idx="4">
                  <c:v>4.3845150000000003E-3</c:v>
                </c:pt>
                <c:pt idx="5">
                  <c:v>3.4390362E-3</c:v>
                </c:pt>
                <c:pt idx="6">
                  <c:v>2.8134133E-3</c:v>
                </c:pt>
                <c:pt idx="7">
                  <c:v>2.3622580999999999E-3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518-4F63-B732-4058759E2427}"/>
            </c:ext>
          </c:extLst>
        </c:ser>
        <c:ser>
          <c:idx val="2"/>
          <c:order val="1"/>
          <c:tx>
            <c:v>Pontos internos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6350">
                <a:solidFill>
                  <a:schemeClr val="tx1"/>
                </a:solidFill>
              </a:ln>
              <a:effectLst/>
            </c:spPr>
          </c:marker>
          <c:xVal>
            <c:numRef>
              <c:f>Plan1!$L$18:$L$25</c:f>
              <c:numCache>
                <c:formatCode>General</c:formatCode>
                <c:ptCount val="8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49</c:v>
                </c:pt>
                <c:pt idx="5">
                  <c:v>64</c:v>
                </c:pt>
                <c:pt idx="6">
                  <c:v>81</c:v>
                </c:pt>
                <c:pt idx="7">
                  <c:v>100</c:v>
                </c:pt>
              </c:numCache>
            </c:numRef>
          </c:xVal>
          <c:yVal>
            <c:numRef>
              <c:f>Plan1!$O$18:$O$25</c:f>
              <c:numCache>
                <c:formatCode>0.00000%</c:formatCode>
                <c:ptCount val="8"/>
                <c:pt idx="0">
                  <c:v>1.3616702099999999E-2</c:v>
                </c:pt>
                <c:pt idx="1">
                  <c:v>6.3087252999999999E-3</c:v>
                </c:pt>
                <c:pt idx="2">
                  <c:v>2.274089E-3</c:v>
                </c:pt>
                <c:pt idx="3">
                  <c:v>1.5633190999999999E-3</c:v>
                </c:pt>
                <c:pt idx="4">
                  <c:v>1.1332607000000001E-3</c:v>
                </c:pt>
                <c:pt idx="5">
                  <c:v>8.5408279999999999E-4</c:v>
                </c:pt>
                <c:pt idx="6">
                  <c:v>6.630548E-4</c:v>
                </c:pt>
                <c:pt idx="7">
                  <c:v>5.2686509999999998E-4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18-4F63-B732-4058759E2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89950880"/>
        <c:axId val="-789948704"/>
      </c:scatterChart>
      <c:valAx>
        <c:axId val="-789950880"/>
        <c:scaling>
          <c:orientation val="minMax"/>
          <c:max val="100"/>
          <c:min val="4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nº</a:t>
                </a:r>
                <a:r>
                  <a:rPr lang="pt-BR" baseline="0"/>
                  <a:t> de pontos internos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89948704"/>
        <c:crosses val="autoZero"/>
        <c:crossBetween val="midCat"/>
        <c:majorUnit val="20"/>
      </c:valAx>
      <c:valAx>
        <c:axId val="-789948704"/>
        <c:scaling>
          <c:orientation val="minMax"/>
          <c:max val="5.000000000000001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</a:t>
                </a:r>
                <a:r>
                  <a:rPr lang="pt-BR" baseline="0"/>
                  <a:t> relativo</a:t>
                </a:r>
                <a:r>
                  <a:rPr lang="pt-BR"/>
                  <a:t>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89950880"/>
        <c:crosses val="autoZero"/>
        <c:crossBetween val="midCat"/>
        <c:majorUnit val="5.000000000000001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2368230379653247"/>
          <c:y val="0.17510273778173735"/>
          <c:w val="0.3587057779749363"/>
          <c:h val="0.30409946676798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Malha</a:t>
            </a:r>
            <a:r>
              <a:rPr lang="pt-BR" baseline="0"/>
              <a:t> 4</a:t>
            </a:r>
            <a:endParaRPr lang="pt-BR"/>
          </a:p>
        </c:rich>
      </c:tx>
      <c:layout>
        <c:manualLayout>
          <c:xMode val="edge"/>
          <c:yMode val="edge"/>
          <c:x val="0.377699695479034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1570487104431693"/>
          <c:y val="0.12179613155676672"/>
          <c:w val="0.71738757532328834"/>
          <c:h val="0.6726331005629288"/>
        </c:manualLayout>
      </c:layout>
      <c:scatterChart>
        <c:scatterStyle val="lineMarker"/>
        <c:varyColors val="0"/>
        <c:ser>
          <c:idx val="1"/>
          <c:order val="0"/>
          <c:tx>
            <c:v>Derivada normal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Plan1!$Q$18:$Q$27</c:f>
              <c:numCache>
                <c:formatCode>General</c:formatCode>
                <c:ptCount val="10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49</c:v>
                </c:pt>
                <c:pt idx="5">
                  <c:v>64</c:v>
                </c:pt>
                <c:pt idx="6">
                  <c:v>81</c:v>
                </c:pt>
                <c:pt idx="7">
                  <c:v>100</c:v>
                </c:pt>
                <c:pt idx="8">
                  <c:v>144</c:v>
                </c:pt>
                <c:pt idx="9">
                  <c:v>169</c:v>
                </c:pt>
              </c:numCache>
            </c:numRef>
          </c:xVal>
          <c:yVal>
            <c:numRef>
              <c:f>Plan1!$S$18:$S$27</c:f>
              <c:numCache>
                <c:formatCode>0.00000%</c:formatCode>
                <c:ptCount val="10"/>
                <c:pt idx="0">
                  <c:v>4.4567402200000002E-2</c:v>
                </c:pt>
                <c:pt idx="1">
                  <c:v>2.4772276199999999E-2</c:v>
                </c:pt>
                <c:pt idx="2">
                  <c:v>1.07910799E-2</c:v>
                </c:pt>
                <c:pt idx="3">
                  <c:v>7.8530244000000003E-3</c:v>
                </c:pt>
                <c:pt idx="4">
                  <c:v>5.9560636000000004E-3</c:v>
                </c:pt>
                <c:pt idx="5">
                  <c:v>4.7042901000000003E-3</c:v>
                </c:pt>
                <c:pt idx="6">
                  <c:v>3.8081921000000002E-3</c:v>
                </c:pt>
                <c:pt idx="7">
                  <c:v>3.1376599E-3</c:v>
                </c:pt>
                <c:pt idx="8">
                  <c:v>2.2652369000000002E-3</c:v>
                </c:pt>
                <c:pt idx="9">
                  <c:v>1.9945164000000001E-3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0E-4982-AC6B-5DDE943337C6}"/>
            </c:ext>
          </c:extLst>
        </c:ser>
        <c:ser>
          <c:idx val="2"/>
          <c:order val="1"/>
          <c:tx>
            <c:v>Pontos internos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Plan1!$Q$18:$Q$27</c:f>
              <c:numCache>
                <c:formatCode>General</c:formatCode>
                <c:ptCount val="10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49</c:v>
                </c:pt>
                <c:pt idx="5">
                  <c:v>64</c:v>
                </c:pt>
                <c:pt idx="6">
                  <c:v>81</c:v>
                </c:pt>
                <c:pt idx="7">
                  <c:v>100</c:v>
                </c:pt>
                <c:pt idx="8">
                  <c:v>144</c:v>
                </c:pt>
                <c:pt idx="9">
                  <c:v>169</c:v>
                </c:pt>
              </c:numCache>
            </c:numRef>
          </c:xVal>
          <c:yVal>
            <c:numRef>
              <c:f>Plan1!$T$18:$T$27</c:f>
              <c:numCache>
                <c:formatCode>0.00000%</c:formatCode>
                <c:ptCount val="10"/>
                <c:pt idx="0">
                  <c:v>1.3905817399999999E-2</c:v>
                </c:pt>
                <c:pt idx="1">
                  <c:v>6.4951951000000001E-3</c:v>
                </c:pt>
                <c:pt idx="2">
                  <c:v>2.3838212E-3</c:v>
                </c:pt>
                <c:pt idx="3">
                  <c:v>1.6549592E-3</c:v>
                </c:pt>
                <c:pt idx="4">
                  <c:v>1.2123384E-3</c:v>
                </c:pt>
                <c:pt idx="5">
                  <c:v>9.2396389999999996E-4</c:v>
                </c:pt>
                <c:pt idx="6">
                  <c:v>7.2592290000000003E-4</c:v>
                </c:pt>
                <c:pt idx="7">
                  <c:v>5.8421500000000002E-4</c:v>
                </c:pt>
                <c:pt idx="8">
                  <c:v>3.9982050000000001E-4</c:v>
                </c:pt>
                <c:pt idx="9">
                  <c:v>3.379697E-4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90E-4982-AC6B-5DDE94333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89950336"/>
        <c:axId val="-789945440"/>
      </c:scatterChart>
      <c:valAx>
        <c:axId val="-789950336"/>
        <c:scaling>
          <c:orientation val="minMax"/>
          <c:max val="180"/>
          <c:min val="4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Internal</a:t>
                </a:r>
                <a:r>
                  <a:rPr lang="pt-BR" baseline="0"/>
                  <a:t> points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89945440"/>
        <c:crosses val="autoZero"/>
        <c:crossBetween val="midCat"/>
        <c:majorUnit val="20"/>
      </c:valAx>
      <c:valAx>
        <c:axId val="-789945440"/>
        <c:scaling>
          <c:orientation val="minMax"/>
          <c:max val="5.000000000000001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 relativo 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89950336"/>
        <c:crosses val="autoZero"/>
        <c:crossBetween val="midCat"/>
        <c:majorUnit val="5.000000000000001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1292581751244548"/>
          <c:y val="0.17598709063197382"/>
          <c:w val="0.41478485252590086"/>
          <c:h val="0.347585607539490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 b="1"/>
              <a:t>Malha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9794206708724468"/>
          <c:y val="0.15640311804008911"/>
          <c:w val="0.74177616843970762"/>
          <c:h val="0.67431343492976514"/>
        </c:manualLayout>
      </c:layout>
      <c:scatterChart>
        <c:scatterStyle val="lineMarker"/>
        <c:varyColors val="0"/>
        <c:ser>
          <c:idx val="0"/>
          <c:order val="0"/>
          <c:tx>
            <c:v>Potencial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Plan1!$A$2:$A$5</c:f>
              <c:numCache>
                <c:formatCode>General</c:formatCode>
                <c:ptCount val="4"/>
                <c:pt idx="0">
                  <c:v>16</c:v>
                </c:pt>
                <c:pt idx="1">
                  <c:v>24</c:v>
                </c:pt>
                <c:pt idx="2">
                  <c:v>38</c:v>
                </c:pt>
                <c:pt idx="3">
                  <c:v>98</c:v>
                </c:pt>
              </c:numCache>
            </c:numRef>
          </c:xVal>
          <c:yVal>
            <c:numRef>
              <c:f>Plan1!$B$2:$B$5</c:f>
              <c:numCache>
                <c:formatCode>0.0000%</c:formatCode>
                <c:ptCount val="4"/>
                <c:pt idx="0">
                  <c:v>0.14000000000000001</c:v>
                </c:pt>
                <c:pt idx="1">
                  <c:v>2E-3</c:v>
                </c:pt>
                <c:pt idx="2">
                  <c:v>2.5000000000000001E-3</c:v>
                </c:pt>
                <c:pt idx="3">
                  <c:v>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DBF-4368-B8D6-B333B6B5BBA4}"/>
            </c:ext>
          </c:extLst>
        </c:ser>
        <c:ser>
          <c:idx val="1"/>
          <c:order val="1"/>
          <c:tx>
            <c:v>Derivada normal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Plan1!$A$2:$A$5</c:f>
              <c:numCache>
                <c:formatCode>General</c:formatCode>
                <c:ptCount val="4"/>
                <c:pt idx="0">
                  <c:v>16</c:v>
                </c:pt>
                <c:pt idx="1">
                  <c:v>24</c:v>
                </c:pt>
                <c:pt idx="2">
                  <c:v>38</c:v>
                </c:pt>
                <c:pt idx="3">
                  <c:v>98</c:v>
                </c:pt>
              </c:numCache>
            </c:numRef>
          </c:xVal>
          <c:yVal>
            <c:numRef>
              <c:f>Plan1!$C$2:$C$5</c:f>
              <c:numCache>
                <c:formatCode>0.0000%</c:formatCode>
                <c:ptCount val="4"/>
                <c:pt idx="0">
                  <c:v>0.27</c:v>
                </c:pt>
                <c:pt idx="1">
                  <c:v>0.03</c:v>
                </c:pt>
                <c:pt idx="2">
                  <c:v>7.4999999999999997E-3</c:v>
                </c:pt>
                <c:pt idx="3">
                  <c:v>5.0000000000000001E-3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BF-4368-B8D6-B333B6B5B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64484688"/>
        <c:axId val="-764496112"/>
      </c:scatterChart>
      <c:valAx>
        <c:axId val="-764484688"/>
        <c:scaling>
          <c:orientation val="minMax"/>
          <c:max val="100"/>
          <c:min val="1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nº de pontos internos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64496112"/>
        <c:crosses val="autoZero"/>
        <c:crossBetween val="midCat"/>
        <c:majorUnit val="16"/>
      </c:valAx>
      <c:valAx>
        <c:axId val="-76449611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64484688"/>
        <c:crosses val="autoZero"/>
        <c:crossBetween val="midCat"/>
        <c:majorUnit val="3.0000000000000006E-2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9144971280048172"/>
          <c:y val="0.15941506058958665"/>
          <c:w val="0.44024029306893281"/>
          <c:h val="0.179474250712192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 b="1"/>
              <a:t>Malha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0417823123575471"/>
          <c:y val="0.15870056497175145"/>
          <c:w val="0.72917691375320037"/>
          <c:h val="0.69212820855020252"/>
        </c:manualLayout>
      </c:layout>
      <c:scatterChart>
        <c:scatterStyle val="lineMarker"/>
        <c:varyColors val="0"/>
        <c:ser>
          <c:idx val="0"/>
          <c:order val="0"/>
          <c:tx>
            <c:v>Potencial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Plan1!$A$22:$A$25</c:f>
              <c:numCache>
                <c:formatCode>General</c:formatCode>
                <c:ptCount val="4"/>
                <c:pt idx="0">
                  <c:v>16</c:v>
                </c:pt>
                <c:pt idx="1">
                  <c:v>24</c:v>
                </c:pt>
                <c:pt idx="2">
                  <c:v>38</c:v>
                </c:pt>
                <c:pt idx="3">
                  <c:v>98</c:v>
                </c:pt>
              </c:numCache>
            </c:numRef>
          </c:xVal>
          <c:yVal>
            <c:numRef>
              <c:f>Plan1!$B$22:$B$25</c:f>
              <c:numCache>
                <c:formatCode>0.0000%</c:formatCode>
                <c:ptCount val="4"/>
                <c:pt idx="0">
                  <c:v>0.14499999999999999</c:v>
                </c:pt>
                <c:pt idx="1">
                  <c:v>5.0000000000000001E-4</c:v>
                </c:pt>
                <c:pt idx="2">
                  <c:v>4.0000000000000002E-4</c:v>
                </c:pt>
                <c:pt idx="3">
                  <c:v>2.9999999999999997E-4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21-4552-97FA-A8904061D2D7}"/>
            </c:ext>
          </c:extLst>
        </c:ser>
        <c:ser>
          <c:idx val="1"/>
          <c:order val="1"/>
          <c:tx>
            <c:v>Derivada normal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Plan1!$A$22:$A$25</c:f>
              <c:numCache>
                <c:formatCode>General</c:formatCode>
                <c:ptCount val="4"/>
                <c:pt idx="0">
                  <c:v>16</c:v>
                </c:pt>
                <c:pt idx="1">
                  <c:v>24</c:v>
                </c:pt>
                <c:pt idx="2">
                  <c:v>38</c:v>
                </c:pt>
                <c:pt idx="3">
                  <c:v>98</c:v>
                </c:pt>
              </c:numCache>
            </c:numRef>
          </c:xVal>
          <c:yVal>
            <c:numRef>
              <c:f>Plan1!$C$22:$C$25</c:f>
              <c:numCache>
                <c:formatCode>0.0000%</c:formatCode>
                <c:ptCount val="4"/>
                <c:pt idx="0">
                  <c:v>0.28499999999999998</c:v>
                </c:pt>
                <c:pt idx="1">
                  <c:v>2.9000000000000001E-2</c:v>
                </c:pt>
                <c:pt idx="2">
                  <c:v>0.01</c:v>
                </c:pt>
                <c:pt idx="3">
                  <c:v>3.0000000000000001E-3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21-4552-97FA-A8904061D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64491216"/>
        <c:axId val="-764490672"/>
      </c:scatterChart>
      <c:valAx>
        <c:axId val="-764491216"/>
        <c:scaling>
          <c:orientation val="minMax"/>
          <c:max val="100"/>
          <c:min val="1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nº de pontos internos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64490672"/>
        <c:crosses val="autoZero"/>
        <c:crossBetween val="midCat"/>
        <c:majorUnit val="16"/>
      </c:valAx>
      <c:valAx>
        <c:axId val="-76449067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64491216"/>
        <c:crosses val="autoZero"/>
        <c:crossBetween val="midCat"/>
        <c:majorUnit val="3.0000000000000006E-2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9391185822131078"/>
          <c:y val="0.15974865429956847"/>
          <c:w val="0.43050444211201228"/>
          <c:h val="0.18809865778420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23080636140642"/>
          <c:y val="5.0925925925925923E-2"/>
          <c:w val="0.84962441010569068"/>
          <c:h val="0.73231972843711635"/>
        </c:manualLayout>
      </c:layout>
      <c:scatterChart>
        <c:scatterStyle val="lineMarker"/>
        <c:varyColors val="0"/>
        <c:ser>
          <c:idx val="0"/>
          <c:order val="0"/>
          <c:tx>
            <c:v>MEF</c:v>
          </c:tx>
          <c:spPr>
            <a:ln w="2222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gráficos!$B$52:$B$90</c:f>
              <c:numCache>
                <c:formatCode>General</c:formatCode>
                <c:ptCount val="39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3.75</c:v>
                </c:pt>
                <c:pt idx="15">
                  <c:v>4</c:v>
                </c:pt>
                <c:pt idx="16">
                  <c:v>4.25</c:v>
                </c:pt>
                <c:pt idx="17">
                  <c:v>4.5</c:v>
                </c:pt>
                <c:pt idx="18">
                  <c:v>4.75</c:v>
                </c:pt>
                <c:pt idx="19">
                  <c:v>5</c:v>
                </c:pt>
                <c:pt idx="20">
                  <c:v>5.25</c:v>
                </c:pt>
                <c:pt idx="21">
                  <c:v>5.5</c:v>
                </c:pt>
                <c:pt idx="22">
                  <c:v>5.75</c:v>
                </c:pt>
                <c:pt idx="23">
                  <c:v>6</c:v>
                </c:pt>
                <c:pt idx="24">
                  <c:v>6.25</c:v>
                </c:pt>
                <c:pt idx="25">
                  <c:v>6.5</c:v>
                </c:pt>
                <c:pt idx="26">
                  <c:v>6.75</c:v>
                </c:pt>
                <c:pt idx="27">
                  <c:v>7</c:v>
                </c:pt>
                <c:pt idx="28">
                  <c:v>7.25</c:v>
                </c:pt>
                <c:pt idx="29">
                  <c:v>7.5</c:v>
                </c:pt>
                <c:pt idx="30">
                  <c:v>7.75</c:v>
                </c:pt>
                <c:pt idx="31">
                  <c:v>8</c:v>
                </c:pt>
                <c:pt idx="32">
                  <c:v>8.25</c:v>
                </c:pt>
                <c:pt idx="33">
                  <c:v>8.5</c:v>
                </c:pt>
                <c:pt idx="34">
                  <c:v>8.75</c:v>
                </c:pt>
                <c:pt idx="35">
                  <c:v>9</c:v>
                </c:pt>
                <c:pt idx="36">
                  <c:v>9.25</c:v>
                </c:pt>
                <c:pt idx="37">
                  <c:v>9.5</c:v>
                </c:pt>
                <c:pt idx="38">
                  <c:v>9.75</c:v>
                </c:pt>
              </c:numCache>
            </c:numRef>
          </c:xVal>
          <c:yVal>
            <c:numRef>
              <c:f>gráficos!$C$52:$C$90</c:f>
              <c:numCache>
                <c:formatCode>General</c:formatCode>
                <c:ptCount val="39"/>
                <c:pt idx="0">
                  <c:v>1.325936</c:v>
                </c:pt>
                <c:pt idx="1">
                  <c:v>1.3281149999999999</c:v>
                </c:pt>
                <c:pt idx="2">
                  <c:v>1.3301160000000001</c:v>
                </c:pt>
                <c:pt idx="3">
                  <c:v>1.32874</c:v>
                </c:pt>
                <c:pt idx="4">
                  <c:v>1.3194900000000001</c:v>
                </c:pt>
                <c:pt idx="5">
                  <c:v>1.297652</c:v>
                </c:pt>
                <c:pt idx="6">
                  <c:v>1.25953</c:v>
                </c:pt>
                <c:pt idx="7">
                  <c:v>1.2059280000000001</c:v>
                </c:pt>
                <c:pt idx="8">
                  <c:v>1.1364350000000001</c:v>
                </c:pt>
                <c:pt idx="9">
                  <c:v>1.054708</c:v>
                </c:pt>
                <c:pt idx="10">
                  <c:v>0.96742899999999998</c:v>
                </c:pt>
                <c:pt idx="11">
                  <c:v>0.86894199999999999</c:v>
                </c:pt>
                <c:pt idx="12">
                  <c:v>0.76922000000000001</c:v>
                </c:pt>
                <c:pt idx="13">
                  <c:v>0.67300599999999999</c:v>
                </c:pt>
                <c:pt idx="14">
                  <c:v>0.57878399999999997</c:v>
                </c:pt>
                <c:pt idx="15">
                  <c:v>0.49243300000000001</c:v>
                </c:pt>
                <c:pt idx="16">
                  <c:v>0.41273100000000001</c:v>
                </c:pt>
                <c:pt idx="17">
                  <c:v>0.347634</c:v>
                </c:pt>
                <c:pt idx="18">
                  <c:v>0.28836899999999999</c:v>
                </c:pt>
                <c:pt idx="19">
                  <c:v>0.23844899999999999</c:v>
                </c:pt>
                <c:pt idx="20">
                  <c:v>0.19806299999999999</c:v>
                </c:pt>
                <c:pt idx="21">
                  <c:v>0.16305500000000001</c:v>
                </c:pt>
                <c:pt idx="22">
                  <c:v>0.13413</c:v>
                </c:pt>
                <c:pt idx="23">
                  <c:v>0.11068600000000001</c:v>
                </c:pt>
                <c:pt idx="24">
                  <c:v>9.1122999999999996E-2</c:v>
                </c:pt>
                <c:pt idx="25">
                  <c:v>7.4907000000000001E-2</c:v>
                </c:pt>
                <c:pt idx="26">
                  <c:v>6.1754000000000003E-2</c:v>
                </c:pt>
                <c:pt idx="27">
                  <c:v>5.1057999999999999E-2</c:v>
                </c:pt>
                <c:pt idx="28">
                  <c:v>4.2089000000000001E-2</c:v>
                </c:pt>
                <c:pt idx="29">
                  <c:v>3.4813999999999998E-2</c:v>
                </c:pt>
                <c:pt idx="30">
                  <c:v>2.8871999999999998E-2</c:v>
                </c:pt>
                <c:pt idx="31">
                  <c:v>2.4067999999999999E-2</c:v>
                </c:pt>
                <c:pt idx="32">
                  <c:v>2.0202000000000001E-2</c:v>
                </c:pt>
                <c:pt idx="33">
                  <c:v>1.7049000000000002E-2</c:v>
                </c:pt>
                <c:pt idx="34">
                  <c:v>1.4579999999999999E-2</c:v>
                </c:pt>
                <c:pt idx="35">
                  <c:v>1.2675000000000001E-2</c:v>
                </c:pt>
                <c:pt idx="36">
                  <c:v>1.1254999999999999E-2</c:v>
                </c:pt>
                <c:pt idx="37">
                  <c:v>1.0259000000000001E-2</c:v>
                </c:pt>
                <c:pt idx="38">
                  <c:v>9.6799999999999994E-3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60F-4955-9EC1-A7941F2F595B}"/>
            </c:ext>
          </c:extLst>
        </c:ser>
        <c:ser>
          <c:idx val="1"/>
          <c:order val="1"/>
          <c:tx>
            <c:v>MECID - FBR Placa fina</c:v>
          </c:tx>
          <c:spPr>
            <a:ln w="9525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gráficos!$B$52:$B$90</c:f>
              <c:numCache>
                <c:formatCode>General</c:formatCode>
                <c:ptCount val="39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3.75</c:v>
                </c:pt>
                <c:pt idx="15">
                  <c:v>4</c:v>
                </c:pt>
                <c:pt idx="16">
                  <c:v>4.25</c:v>
                </c:pt>
                <c:pt idx="17">
                  <c:v>4.5</c:v>
                </c:pt>
                <c:pt idx="18">
                  <c:v>4.75</c:v>
                </c:pt>
                <c:pt idx="19">
                  <c:v>5</c:v>
                </c:pt>
                <c:pt idx="20">
                  <c:v>5.25</c:v>
                </c:pt>
                <c:pt idx="21">
                  <c:v>5.5</c:v>
                </c:pt>
                <c:pt idx="22">
                  <c:v>5.75</c:v>
                </c:pt>
                <c:pt idx="23">
                  <c:v>6</c:v>
                </c:pt>
                <c:pt idx="24">
                  <c:v>6.25</c:v>
                </c:pt>
                <c:pt idx="25">
                  <c:v>6.5</c:v>
                </c:pt>
                <c:pt idx="26">
                  <c:v>6.75</c:v>
                </c:pt>
                <c:pt idx="27">
                  <c:v>7</c:v>
                </c:pt>
                <c:pt idx="28">
                  <c:v>7.25</c:v>
                </c:pt>
                <c:pt idx="29">
                  <c:v>7.5</c:v>
                </c:pt>
                <c:pt idx="30">
                  <c:v>7.75</c:v>
                </c:pt>
                <c:pt idx="31">
                  <c:v>8</c:v>
                </c:pt>
                <c:pt idx="32">
                  <c:v>8.25</c:v>
                </c:pt>
                <c:pt idx="33">
                  <c:v>8.5</c:v>
                </c:pt>
                <c:pt idx="34">
                  <c:v>8.75</c:v>
                </c:pt>
                <c:pt idx="35">
                  <c:v>9</c:v>
                </c:pt>
                <c:pt idx="36">
                  <c:v>9.25</c:v>
                </c:pt>
                <c:pt idx="37">
                  <c:v>9.5</c:v>
                </c:pt>
                <c:pt idx="38">
                  <c:v>9.75</c:v>
                </c:pt>
              </c:numCache>
            </c:numRef>
          </c:xVal>
          <c:yVal>
            <c:numRef>
              <c:f>gráficos!$E$52:$E$90</c:f>
              <c:numCache>
                <c:formatCode>General</c:formatCode>
                <c:ptCount val="39"/>
                <c:pt idx="0">
                  <c:v>1.694415</c:v>
                </c:pt>
                <c:pt idx="1">
                  <c:v>1.614784</c:v>
                </c:pt>
                <c:pt idx="2">
                  <c:v>1.5803560000000001</c:v>
                </c:pt>
                <c:pt idx="3">
                  <c:v>1.516527</c:v>
                </c:pt>
                <c:pt idx="4">
                  <c:v>1.4095960000000001</c:v>
                </c:pt>
                <c:pt idx="5">
                  <c:v>1.3118559999999999</c:v>
                </c:pt>
                <c:pt idx="6">
                  <c:v>1.255431</c:v>
                </c:pt>
                <c:pt idx="7">
                  <c:v>1.208634</c:v>
                </c:pt>
                <c:pt idx="8">
                  <c:v>1.130854</c:v>
                </c:pt>
                <c:pt idx="9">
                  <c:v>1.0232060000000001</c:v>
                </c:pt>
                <c:pt idx="10">
                  <c:v>0.90869599999999995</c:v>
                </c:pt>
                <c:pt idx="11">
                  <c:v>0.79824600000000001</c:v>
                </c:pt>
                <c:pt idx="12">
                  <c:v>0.69037300000000001</c:v>
                </c:pt>
                <c:pt idx="13">
                  <c:v>0.58292699999999997</c:v>
                </c:pt>
                <c:pt idx="14">
                  <c:v>0.47816900000000001</c:v>
                </c:pt>
                <c:pt idx="15">
                  <c:v>0.38118999999999997</c:v>
                </c:pt>
                <c:pt idx="16">
                  <c:v>0.29663499999999998</c:v>
                </c:pt>
                <c:pt idx="17">
                  <c:v>0.226849</c:v>
                </c:pt>
                <c:pt idx="18">
                  <c:v>0.17180500000000001</c:v>
                </c:pt>
                <c:pt idx="19">
                  <c:v>0.12992899999999999</c:v>
                </c:pt>
                <c:pt idx="20">
                  <c:v>9.8976999999999996E-2</c:v>
                </c:pt>
                <c:pt idx="21">
                  <c:v>7.6648999999999995E-2</c:v>
                </c:pt>
                <c:pt idx="22">
                  <c:v>6.0897E-2</c:v>
                </c:pt>
                <c:pt idx="23">
                  <c:v>5.0036999999999998E-2</c:v>
                </c:pt>
                <c:pt idx="24">
                  <c:v>4.2752999999999999E-2</c:v>
                </c:pt>
                <c:pt idx="25">
                  <c:v>3.805E-2</c:v>
                </c:pt>
                <c:pt idx="26">
                  <c:v>3.5194999999999997E-2</c:v>
                </c:pt>
                <c:pt idx="27">
                  <c:v>3.3659000000000001E-2</c:v>
                </c:pt>
                <c:pt idx="28">
                  <c:v>3.3072999999999998E-2</c:v>
                </c:pt>
                <c:pt idx="29">
                  <c:v>3.3183999999999998E-2</c:v>
                </c:pt>
                <c:pt idx="30">
                  <c:v>3.3829999999999999E-2</c:v>
                </c:pt>
                <c:pt idx="31">
                  <c:v>3.4915000000000002E-2</c:v>
                </c:pt>
                <c:pt idx="32">
                  <c:v>3.6399000000000001E-2</c:v>
                </c:pt>
                <c:pt idx="33">
                  <c:v>3.8294000000000002E-2</c:v>
                </c:pt>
                <c:pt idx="34">
                  <c:v>4.0666000000000001E-2</c:v>
                </c:pt>
                <c:pt idx="35">
                  <c:v>4.3652999999999997E-2</c:v>
                </c:pt>
                <c:pt idx="36">
                  <c:v>4.7423E-2</c:v>
                </c:pt>
                <c:pt idx="37">
                  <c:v>5.2398E-2</c:v>
                </c:pt>
                <c:pt idx="38">
                  <c:v>6.5032999999999994E-2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60F-4955-9EC1-A7941F2F595B}"/>
            </c:ext>
          </c:extLst>
        </c:ser>
        <c:ser>
          <c:idx val="2"/>
          <c:order val="2"/>
          <c:tx>
            <c:v>MECID - FBR Wendland</c:v>
          </c:tx>
          <c:spPr>
            <a:ln w="19050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diamond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gráficos!$B$52:$B$90</c:f>
              <c:numCache>
                <c:formatCode>General</c:formatCode>
                <c:ptCount val="39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3.75</c:v>
                </c:pt>
                <c:pt idx="15">
                  <c:v>4</c:v>
                </c:pt>
                <c:pt idx="16">
                  <c:v>4.25</c:v>
                </c:pt>
                <c:pt idx="17">
                  <c:v>4.5</c:v>
                </c:pt>
                <c:pt idx="18">
                  <c:v>4.75</c:v>
                </c:pt>
                <c:pt idx="19">
                  <c:v>5</c:v>
                </c:pt>
                <c:pt idx="20">
                  <c:v>5.25</c:v>
                </c:pt>
                <c:pt idx="21">
                  <c:v>5.5</c:v>
                </c:pt>
                <c:pt idx="22">
                  <c:v>5.75</c:v>
                </c:pt>
                <c:pt idx="23">
                  <c:v>6</c:v>
                </c:pt>
                <c:pt idx="24">
                  <c:v>6.25</c:v>
                </c:pt>
                <c:pt idx="25">
                  <c:v>6.5</c:v>
                </c:pt>
                <c:pt idx="26">
                  <c:v>6.75</c:v>
                </c:pt>
                <c:pt idx="27">
                  <c:v>7</c:v>
                </c:pt>
                <c:pt idx="28">
                  <c:v>7.25</c:v>
                </c:pt>
                <c:pt idx="29">
                  <c:v>7.5</c:v>
                </c:pt>
                <c:pt idx="30">
                  <c:v>7.75</c:v>
                </c:pt>
                <c:pt idx="31">
                  <c:v>8</c:v>
                </c:pt>
                <c:pt idx="32">
                  <c:v>8.25</c:v>
                </c:pt>
                <c:pt idx="33">
                  <c:v>8.5</c:v>
                </c:pt>
                <c:pt idx="34">
                  <c:v>8.75</c:v>
                </c:pt>
                <c:pt idx="35">
                  <c:v>9</c:v>
                </c:pt>
                <c:pt idx="36">
                  <c:v>9.25</c:v>
                </c:pt>
                <c:pt idx="37">
                  <c:v>9.5</c:v>
                </c:pt>
                <c:pt idx="38">
                  <c:v>9.75</c:v>
                </c:pt>
              </c:numCache>
            </c:numRef>
          </c:xVal>
          <c:yVal>
            <c:numRef>
              <c:f>gráficos!$G$52:$G$90</c:f>
              <c:numCache>
                <c:formatCode>General</c:formatCode>
                <c:ptCount val="39"/>
                <c:pt idx="0">
                  <c:v>1.339089</c:v>
                </c:pt>
                <c:pt idx="1">
                  <c:v>1.374692</c:v>
                </c:pt>
                <c:pt idx="2">
                  <c:v>1.401864</c:v>
                </c:pt>
                <c:pt idx="3">
                  <c:v>1.417276</c:v>
                </c:pt>
                <c:pt idx="4">
                  <c:v>1.4083060000000001</c:v>
                </c:pt>
                <c:pt idx="5">
                  <c:v>1.3810929999999999</c:v>
                </c:pt>
                <c:pt idx="6">
                  <c:v>1.342633</c:v>
                </c:pt>
                <c:pt idx="7">
                  <c:v>1.2827379999999999</c:v>
                </c:pt>
                <c:pt idx="8">
                  <c:v>1.1928510000000001</c:v>
                </c:pt>
                <c:pt idx="9">
                  <c:v>1.084921</c:v>
                </c:pt>
                <c:pt idx="10">
                  <c:v>0.97520399999999996</c:v>
                </c:pt>
                <c:pt idx="11">
                  <c:v>0.86816300000000002</c:v>
                </c:pt>
                <c:pt idx="12">
                  <c:v>0.76161599999999996</c:v>
                </c:pt>
                <c:pt idx="13">
                  <c:v>0.65510900000000005</c:v>
                </c:pt>
                <c:pt idx="14">
                  <c:v>0.551709</c:v>
                </c:pt>
                <c:pt idx="15">
                  <c:v>0.45586599999999999</c:v>
                </c:pt>
                <c:pt idx="16">
                  <c:v>0.37113499999999999</c:v>
                </c:pt>
                <c:pt idx="17">
                  <c:v>0.299211</c:v>
                </c:pt>
                <c:pt idx="18">
                  <c:v>0.24007400000000001</c:v>
                </c:pt>
                <c:pt idx="19">
                  <c:v>0.19259599999999999</c:v>
                </c:pt>
                <c:pt idx="20">
                  <c:v>0.155142</c:v>
                </c:pt>
                <c:pt idx="21">
                  <c:v>0.12597900000000001</c:v>
                </c:pt>
                <c:pt idx="22">
                  <c:v>0.10349899999999999</c:v>
                </c:pt>
                <c:pt idx="23">
                  <c:v>8.6320999999999995E-2</c:v>
                </c:pt>
                <c:pt idx="24">
                  <c:v>7.3307999999999998E-2</c:v>
                </c:pt>
                <c:pt idx="25">
                  <c:v>6.3549999999999995E-2</c:v>
                </c:pt>
                <c:pt idx="26">
                  <c:v>5.6334000000000002E-2</c:v>
                </c:pt>
                <c:pt idx="27">
                  <c:v>5.1112999999999999E-2</c:v>
                </c:pt>
                <c:pt idx="28">
                  <c:v>4.7468999999999997E-2</c:v>
                </c:pt>
                <c:pt idx="29">
                  <c:v>4.5095000000000003E-2</c:v>
                </c:pt>
                <c:pt idx="30">
                  <c:v>4.3765999999999999E-2</c:v>
                </c:pt>
                <c:pt idx="31">
                  <c:v>4.3328999999999999E-2</c:v>
                </c:pt>
                <c:pt idx="32">
                  <c:v>4.3692000000000002E-2</c:v>
                </c:pt>
                <c:pt idx="33">
                  <c:v>4.4822000000000001E-2</c:v>
                </c:pt>
                <c:pt idx="34">
                  <c:v>4.6757E-2</c:v>
                </c:pt>
                <c:pt idx="35">
                  <c:v>4.9620999999999998E-2</c:v>
                </c:pt>
                <c:pt idx="36">
                  <c:v>5.3580999999999997E-2</c:v>
                </c:pt>
                <c:pt idx="37">
                  <c:v>5.9110999999999997E-2</c:v>
                </c:pt>
                <c:pt idx="38">
                  <c:v>7.3766999999999999E-2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60F-4955-9EC1-A7941F2F59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6622080"/>
        <c:axId val="-756618816"/>
      </c:scatterChart>
      <c:valAx>
        <c:axId val="-756622080"/>
        <c:scaling>
          <c:orientation val="minMax"/>
          <c:max val="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200" b="1"/>
                  <a:t>Base </a:t>
                </a:r>
                <a:r>
                  <a:rPr lang="pt-BR" sz="1200" b="1" baseline="0"/>
                  <a:t> da peça</a:t>
                </a:r>
                <a:r>
                  <a:rPr lang="pt-BR" sz="1200" b="1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56618816"/>
        <c:crosses val="autoZero"/>
        <c:crossBetween val="midCat"/>
        <c:majorUnit val="1"/>
      </c:valAx>
      <c:valAx>
        <c:axId val="-7566188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900" b="1"/>
                  <a:t>Gradiente de temperatura °C/cm</a:t>
                </a:r>
                <a:endParaRPr lang="pt-BR" sz="900" b="1" baseline="30000"/>
              </a:p>
            </c:rich>
          </c:tx>
          <c:layout>
            <c:manualLayout>
              <c:xMode val="edge"/>
              <c:yMode val="edge"/>
              <c:x val="1.2583743883560461E-2"/>
              <c:y val="9.189361033194519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56622080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0619123990195123"/>
          <c:y val="5.3453266258384369E-2"/>
          <c:w val="0.33522214313722942"/>
          <c:h val="0.232132588378493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 sz="1200" b="1"/>
              <a:t>Curva de erro para a Temperatura</a:t>
            </a:r>
          </a:p>
        </c:rich>
      </c:tx>
      <c:layout>
        <c:manualLayout>
          <c:xMode val="edge"/>
          <c:yMode val="edge"/>
          <c:x val="0.1501175557280692"/>
          <c:y val="4.5325779036827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665279074307241"/>
          <c:y val="0.12887486730495754"/>
          <c:w val="0.77032653738841828"/>
          <c:h val="0.69667003040473996"/>
        </c:manualLayout>
      </c:layout>
      <c:scatterChart>
        <c:scatterStyle val="lineMarker"/>
        <c:varyColors val="0"/>
        <c:ser>
          <c:idx val="0"/>
          <c:order val="0"/>
          <c:tx>
            <c:v>FBR Placa fina</c:v>
          </c:tx>
          <c:spPr>
            <a:ln w="31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gráficos!$C$5:$C$11</c:f>
              <c:numCache>
                <c:formatCode>General</c:formatCode>
                <c:ptCount val="7"/>
                <c:pt idx="0">
                  <c:v>0</c:v>
                </c:pt>
                <c:pt idx="1">
                  <c:v>29</c:v>
                </c:pt>
                <c:pt idx="2">
                  <c:v>41</c:v>
                </c:pt>
                <c:pt idx="3">
                  <c:v>176</c:v>
                </c:pt>
                <c:pt idx="4">
                  <c:v>196</c:v>
                </c:pt>
              </c:numCache>
            </c:numRef>
          </c:xVal>
          <c:yVal>
            <c:numRef>
              <c:f>gráficos!$D$5:$D$11</c:f>
              <c:numCache>
                <c:formatCode>0.000000%</c:formatCode>
                <c:ptCount val="7"/>
                <c:pt idx="0">
                  <c:v>4.9619199999999999E-3</c:v>
                </c:pt>
                <c:pt idx="1">
                  <c:v>2.6912400000000001E-3</c:v>
                </c:pt>
                <c:pt idx="2">
                  <c:v>1.37251E-3</c:v>
                </c:pt>
                <c:pt idx="3">
                  <c:v>6.7160000000000001E-5</c:v>
                </c:pt>
                <c:pt idx="4">
                  <c:v>6.7139999999999998E-5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B7-4CA6-BFC4-AF377B9F78C1}"/>
            </c:ext>
          </c:extLst>
        </c:ser>
        <c:ser>
          <c:idx val="1"/>
          <c:order val="1"/>
          <c:tx>
            <c:v>FBR Wendland </c:v>
          </c:tx>
          <c:spPr>
            <a:ln w="3175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4B-4A3E-9FBE-FCE00EED886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4B-4A3E-9FBE-FCE00EED886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4B-4A3E-9FBE-FCE00EED886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4B-4A3E-9FBE-FCE00EED886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14B-4A3E-9FBE-FCE00EED88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gráficos!$C$5:$C$9</c:f>
              <c:numCache>
                <c:formatCode>General</c:formatCode>
                <c:ptCount val="5"/>
                <c:pt idx="0">
                  <c:v>0</c:v>
                </c:pt>
                <c:pt idx="1">
                  <c:v>29</c:v>
                </c:pt>
                <c:pt idx="2">
                  <c:v>41</c:v>
                </c:pt>
                <c:pt idx="3">
                  <c:v>176</c:v>
                </c:pt>
                <c:pt idx="4">
                  <c:v>196</c:v>
                </c:pt>
              </c:numCache>
            </c:numRef>
          </c:xVal>
          <c:yVal>
            <c:numRef>
              <c:f>gráficos!$E$5:$E$9</c:f>
              <c:numCache>
                <c:formatCode>0.000000%</c:formatCode>
                <c:ptCount val="5"/>
                <c:pt idx="0">
                  <c:v>8.5337499999999997E-3</c:v>
                </c:pt>
                <c:pt idx="1">
                  <c:v>2.0372200000000002E-3</c:v>
                </c:pt>
                <c:pt idx="2">
                  <c:v>1.3155199999999999E-3</c:v>
                </c:pt>
                <c:pt idx="3">
                  <c:v>1.3149E-4</c:v>
                </c:pt>
                <c:pt idx="4">
                  <c:v>1.3149E-4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5B7-4CA6-BFC4-AF377B9F7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6631328"/>
        <c:axId val="-756630240"/>
      </c:scatterChart>
      <c:valAx>
        <c:axId val="-756631328"/>
        <c:scaling>
          <c:orientation val="minMax"/>
          <c:max val="2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 dirty="0"/>
                  <a:t>nº de nós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56630240"/>
        <c:crosses val="autoZero"/>
        <c:crossBetween val="midCat"/>
        <c:majorUnit val="25"/>
      </c:valAx>
      <c:valAx>
        <c:axId val="-756630240"/>
        <c:scaling>
          <c:orientation val="minMax"/>
          <c:max val="1.0000000000000002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56631328"/>
        <c:crosses val="autoZero"/>
        <c:crossBetween val="midCat"/>
        <c:majorUnit val="1.0000000000000002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7229973013936638"/>
          <c:y val="0.21219557895206442"/>
          <c:w val="0.45396214557687325"/>
          <c:h val="0.141570497838755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 b="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200" b="1">
                <a:solidFill>
                  <a:schemeClr val="tx1"/>
                </a:solidFill>
              </a:rPr>
              <a:t>Curva de erro para o Gradiente de temperatura</a:t>
            </a:r>
          </a:p>
        </c:rich>
      </c:tx>
      <c:layout>
        <c:manualLayout>
          <c:xMode val="edge"/>
          <c:yMode val="edge"/>
          <c:x val="0.16070700203942895"/>
          <c:y val="2.26628895184135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6554233586143563"/>
          <c:y val="0.20229350226405834"/>
          <c:w val="0.75269570700285537"/>
          <c:h val="0.62891704400972537"/>
        </c:manualLayout>
      </c:layout>
      <c:scatterChart>
        <c:scatterStyle val="lineMarker"/>
        <c:varyColors val="0"/>
        <c:ser>
          <c:idx val="0"/>
          <c:order val="0"/>
          <c:tx>
            <c:v>FBR Placa fina</c:v>
          </c:tx>
          <c:spPr>
            <a:ln w="31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gráficos!$C$19:$C$23</c:f>
              <c:numCache>
                <c:formatCode>General</c:formatCode>
                <c:ptCount val="5"/>
                <c:pt idx="0">
                  <c:v>0</c:v>
                </c:pt>
                <c:pt idx="1">
                  <c:v>29</c:v>
                </c:pt>
                <c:pt idx="2">
                  <c:v>41</c:v>
                </c:pt>
                <c:pt idx="3">
                  <c:v>176</c:v>
                </c:pt>
                <c:pt idx="4">
                  <c:v>196</c:v>
                </c:pt>
              </c:numCache>
            </c:numRef>
          </c:xVal>
          <c:yVal>
            <c:numRef>
              <c:f>gráficos!$D$19:$D$23</c:f>
              <c:numCache>
                <c:formatCode>0.000000%</c:formatCode>
                <c:ptCount val="5"/>
                <c:pt idx="0">
                  <c:v>5.6226579999999998E-2</c:v>
                </c:pt>
                <c:pt idx="1">
                  <c:v>3.41815E-3</c:v>
                </c:pt>
                <c:pt idx="2">
                  <c:v>1.9673199999999998E-3</c:v>
                </c:pt>
                <c:pt idx="3">
                  <c:v>4.7528000000000002E-4</c:v>
                </c:pt>
                <c:pt idx="4">
                  <c:v>4.7523999999999998E-4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E6-4056-8777-CE4D4F4A49D4}"/>
            </c:ext>
          </c:extLst>
        </c:ser>
        <c:ser>
          <c:idx val="1"/>
          <c:order val="1"/>
          <c:tx>
            <c:v>FBR Wendland </c:v>
          </c:tx>
          <c:spPr>
            <a:ln w="6350" cap="rnd">
              <a:solidFill>
                <a:schemeClr val="tx1">
                  <a:alpha val="99000"/>
                </a:schemeClr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gráficos!$C$19:$C$23</c:f>
              <c:numCache>
                <c:formatCode>General</c:formatCode>
                <c:ptCount val="5"/>
                <c:pt idx="0">
                  <c:v>0</c:v>
                </c:pt>
                <c:pt idx="1">
                  <c:v>29</c:v>
                </c:pt>
                <c:pt idx="2">
                  <c:v>41</c:v>
                </c:pt>
                <c:pt idx="3">
                  <c:v>176</c:v>
                </c:pt>
                <c:pt idx="4">
                  <c:v>196</c:v>
                </c:pt>
              </c:numCache>
            </c:numRef>
          </c:xVal>
          <c:yVal>
            <c:numRef>
              <c:f>gráficos!$E$19:$E$23</c:f>
              <c:numCache>
                <c:formatCode>0.000000%</c:formatCode>
                <c:ptCount val="5"/>
                <c:pt idx="0">
                  <c:v>2.7292469999999999E-2</c:v>
                </c:pt>
                <c:pt idx="1">
                  <c:v>5.1279100000000003E-3</c:v>
                </c:pt>
                <c:pt idx="2">
                  <c:v>3.6572499999999999E-3</c:v>
                </c:pt>
                <c:pt idx="3">
                  <c:v>9.6316999999999996E-4</c:v>
                </c:pt>
                <c:pt idx="4">
                  <c:v>9.6316999999999996E-4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7E6-4056-8777-CE4D4F4A4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6626976"/>
        <c:axId val="-756619904"/>
      </c:scatterChart>
      <c:valAx>
        <c:axId val="-756626976"/>
        <c:scaling>
          <c:orientation val="minMax"/>
          <c:max val="2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/>
                  <a:t>nº de nós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56619904"/>
        <c:crosses val="autoZero"/>
        <c:crossBetween val="midCat"/>
        <c:majorUnit val="25"/>
      </c:valAx>
      <c:valAx>
        <c:axId val="-756619904"/>
        <c:scaling>
          <c:orientation val="minMax"/>
          <c:max val="6.0000000000000012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756626976"/>
        <c:crosses val="autoZero"/>
        <c:crossBetween val="midCat"/>
        <c:majorUnit val="6.0000000000000019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5501069674244493"/>
          <c:y val="0.22352681548146117"/>
          <c:w val="0.4055234088261061"/>
          <c:h val="0.141570497838755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 b="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55918515937853"/>
          <c:y val="4.2083333333333355E-2"/>
          <c:w val="0.86010749194593306"/>
          <c:h val="0.82641987459900845"/>
        </c:manualLayout>
      </c:layout>
      <c:scatterChart>
        <c:scatterStyle val="lineMarker"/>
        <c:varyColors val="0"/>
        <c:ser>
          <c:idx val="0"/>
          <c:order val="0"/>
          <c:tx>
            <c:v>1022 elementos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Bruno'!$C$21:$C$40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Bruno'!$E$21:$E$40</c:f>
              <c:numCache>
                <c:formatCode>0.000000</c:formatCode>
                <c:ptCount val="20"/>
                <c:pt idx="0">
                  <c:v>3.0323667769984999</c:v>
                </c:pt>
                <c:pt idx="1">
                  <c:v>4.7428668159505198</c:v>
                </c:pt>
                <c:pt idx="2">
                  <c:v>4.8273533090768002</c:v>
                </c:pt>
                <c:pt idx="3">
                  <c:v>6.1589251794341804</c:v>
                </c:pt>
                <c:pt idx="4">
                  <c:v>6.5811136046959398</c:v>
                </c:pt>
                <c:pt idx="5">
                  <c:v>6.8515944882400603</c:v>
                </c:pt>
                <c:pt idx="6">
                  <c:v>7.8612874476969496</c:v>
                </c:pt>
                <c:pt idx="7">
                  <c:v>7.9188954414652297</c:v>
                </c:pt>
                <c:pt idx="8">
                  <c:v>8.4286990755882893</c:v>
                </c:pt>
                <c:pt idx="9">
                  <c:v>8.9811513072117197</c:v>
                </c:pt>
                <c:pt idx="10">
                  <c:v>9.3375964947231598</c:v>
                </c:pt>
                <c:pt idx="11">
                  <c:v>9.7872508963961593</c:v>
                </c:pt>
                <c:pt idx="12">
                  <c:v>9.8591243267188897</c:v>
                </c:pt>
                <c:pt idx="13">
                  <c:v>10.2746401446381</c:v>
                </c:pt>
                <c:pt idx="14">
                  <c:v>11.0276246494728</c:v>
                </c:pt>
                <c:pt idx="15">
                  <c:v>11.1334331912189</c:v>
                </c:pt>
                <c:pt idx="16">
                  <c:v>11.1880359202263</c:v>
                </c:pt>
                <c:pt idx="17">
                  <c:v>11.8453180803251</c:v>
                </c:pt>
                <c:pt idx="18">
                  <c:v>11.8669622949384</c:v>
                </c:pt>
                <c:pt idx="19">
                  <c:v>12.141934985078599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08-4810-95CD-F92C09966983}"/>
            </c:ext>
          </c:extLst>
        </c:ser>
        <c:ser>
          <c:idx val="1"/>
          <c:order val="1"/>
          <c:tx>
            <c:v>2652 elementos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Bruno'!$C$21:$C$40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Bruno'!$G$21:$G$40</c:f>
              <c:numCache>
                <c:formatCode>0.000000</c:formatCode>
                <c:ptCount val="20"/>
                <c:pt idx="0">
                  <c:v>3.0285399348861302</c:v>
                </c:pt>
                <c:pt idx="1">
                  <c:v>4.7292840850022397</c:v>
                </c:pt>
                <c:pt idx="2">
                  <c:v>4.8136530103729802</c:v>
                </c:pt>
                <c:pt idx="3">
                  <c:v>6.1309858643085899</c:v>
                </c:pt>
                <c:pt idx="4">
                  <c:v>6.5437471822761699</c:v>
                </c:pt>
                <c:pt idx="5">
                  <c:v>6.8131313727225802</c:v>
                </c:pt>
                <c:pt idx="6">
                  <c:v>7.8040981058055996</c:v>
                </c:pt>
                <c:pt idx="7">
                  <c:v>7.8620349529497098</c:v>
                </c:pt>
                <c:pt idx="8">
                  <c:v>8.3462787857838503</c:v>
                </c:pt>
                <c:pt idx="9">
                  <c:v>8.8993199931733091</c:v>
                </c:pt>
                <c:pt idx="10">
                  <c:v>9.2470366977461609</c:v>
                </c:pt>
                <c:pt idx="11">
                  <c:v>9.6835336129235507</c:v>
                </c:pt>
                <c:pt idx="12">
                  <c:v>9.7488565505988891</c:v>
                </c:pt>
                <c:pt idx="13">
                  <c:v>10.1325468505215</c:v>
                </c:pt>
                <c:pt idx="14">
                  <c:v>10.881626631044099</c:v>
                </c:pt>
                <c:pt idx="15">
                  <c:v>10.988405438478299</c:v>
                </c:pt>
                <c:pt idx="16">
                  <c:v>11.035855479735901</c:v>
                </c:pt>
                <c:pt idx="17">
                  <c:v>11.661101014955999</c:v>
                </c:pt>
                <c:pt idx="18">
                  <c:v>11.684862451427099</c:v>
                </c:pt>
                <c:pt idx="19">
                  <c:v>11.917402812377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08-4810-95CD-F92C09966983}"/>
            </c:ext>
          </c:extLst>
        </c:ser>
        <c:ser>
          <c:idx val="2"/>
          <c:order val="2"/>
          <c:tx>
            <c:v>4290 elementos</c:v>
          </c:tx>
          <c:spPr>
            <a:ln w="6350" cap="rnd">
              <a:solidFill>
                <a:srgbClr val="0070C0"/>
              </a:solidFill>
              <a:prstDash val="dashDot"/>
              <a:round/>
            </a:ln>
            <a:effectLst/>
          </c:spPr>
          <c:marker>
            <c:symbol val="diamond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'Resultados Bruno'!$C$21:$C$40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Bruno'!$I$21:$I$40</c:f>
              <c:numCache>
                <c:formatCode>0.000000</c:formatCode>
                <c:ptCount val="20"/>
                <c:pt idx="0">
                  <c:v>3.0277973007466898</c:v>
                </c:pt>
                <c:pt idx="1">
                  <c:v>4.7265081414478098</c:v>
                </c:pt>
                <c:pt idx="2">
                  <c:v>4.8108497411919098</c:v>
                </c:pt>
                <c:pt idx="3">
                  <c:v>6.1252315615967001</c:v>
                </c:pt>
                <c:pt idx="4">
                  <c:v>6.5363630234713597</c:v>
                </c:pt>
                <c:pt idx="5">
                  <c:v>6.8050873462821997</c:v>
                </c:pt>
                <c:pt idx="6">
                  <c:v>7.7917647132998402</c:v>
                </c:pt>
                <c:pt idx="7">
                  <c:v>7.8505886728488896</c:v>
                </c:pt>
                <c:pt idx="8">
                  <c:v>8.3276217956584606</c:v>
                </c:pt>
                <c:pt idx="9">
                  <c:v>8.8821209488681099</c:v>
                </c:pt>
                <c:pt idx="10">
                  <c:v>9.2279215110914006</c:v>
                </c:pt>
                <c:pt idx="11">
                  <c:v>9.6602307883290592</c:v>
                </c:pt>
                <c:pt idx="12">
                  <c:v>9.7266359967452694</c:v>
                </c:pt>
                <c:pt idx="13">
                  <c:v>10.0969533792614</c:v>
                </c:pt>
                <c:pt idx="14">
                  <c:v>10.849096603080699</c:v>
                </c:pt>
                <c:pt idx="15">
                  <c:v>10.9557251825488</c:v>
                </c:pt>
                <c:pt idx="16">
                  <c:v>11.0021886388152</c:v>
                </c:pt>
                <c:pt idx="17">
                  <c:v>11.621501586809201</c:v>
                </c:pt>
                <c:pt idx="18">
                  <c:v>11.642074260396599</c:v>
                </c:pt>
                <c:pt idx="19">
                  <c:v>11.8564362269826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08-4810-95CD-F92C09966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6629696"/>
        <c:axId val="-756620448"/>
      </c:scatterChart>
      <c:valAx>
        <c:axId val="-756629696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</a:t>
                </a:r>
                <a:r>
                  <a:rPr lang="pt-BR" baseline="0"/>
                  <a:t> de frequências n</a:t>
                </a:r>
                <a:r>
                  <a:rPr lang="pt-BR"/>
                  <a:t>aturais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56620448"/>
        <c:crosses val="autoZero"/>
        <c:crossBetween val="midCat"/>
        <c:majorUnit val="1"/>
      </c:valAx>
      <c:valAx>
        <c:axId val="-756620448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Frequências (Hz)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56629696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1860550142683228"/>
          <c:y val="5.613777468064509E-2"/>
          <c:w val="0.25540399513037221"/>
          <c:h val="0.224358413531641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675505336955859"/>
          <c:y val="3.5223480276644251E-2"/>
          <c:w val="0.72951123555093211"/>
          <c:h val="0.82733222215836155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Bruno'!$M$21:$M$40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Bruno'!$Q$21:$Q$40</c:f>
              <c:numCache>
                <c:formatCode>0.000000%</c:formatCode>
                <c:ptCount val="20"/>
                <c:pt idx="0">
                  <c:v>2.8760585184194254E-3</c:v>
                </c:pt>
                <c:pt idx="1">
                  <c:v>6.9652182980616774E-3</c:v>
                </c:pt>
                <c:pt idx="2">
                  <c:v>6.284017582590287E-3</c:v>
                </c:pt>
                <c:pt idx="3">
                  <c:v>1.0034668726291801E-2</c:v>
                </c:pt>
                <c:pt idx="4">
                  <c:v>1.2372917985209893E-2</c:v>
                </c:pt>
                <c:pt idx="5">
                  <c:v>1.0467645381347828E-2</c:v>
                </c:pt>
                <c:pt idx="6">
                  <c:v>1.4859033312504565E-2</c:v>
                </c:pt>
                <c:pt idx="7">
                  <c:v>1.4356536953195043E-2</c:v>
                </c:pt>
                <c:pt idx="8">
                  <c:v>2.2464149796412456E-2</c:v>
                </c:pt>
                <c:pt idx="9">
                  <c:v>1.5845542570144356E-2</c:v>
                </c:pt>
                <c:pt idx="10">
                  <c:v>1.9469896008966064E-2</c:v>
                </c:pt>
                <c:pt idx="11">
                  <c:v>1.9529801143728338E-2</c:v>
                </c:pt>
                <c:pt idx="12">
                  <c:v>2.3849495705055016E-2</c:v>
                </c:pt>
                <c:pt idx="13">
                  <c:v>2.9636174818040914E-2</c:v>
                </c:pt>
                <c:pt idx="14">
                  <c:v>2.6219140379967386E-2</c:v>
                </c:pt>
                <c:pt idx="15">
                  <c:v>2.909816332440493E-2</c:v>
                </c:pt>
                <c:pt idx="16">
                  <c:v>2.5477547682965968E-2</c:v>
                </c:pt>
                <c:pt idx="17">
                  <c:v>3.7578712288340893E-2</c:v>
                </c:pt>
                <c:pt idx="18">
                  <c:v>3.3178718827141428E-2</c:v>
                </c:pt>
                <c:pt idx="19">
                  <c:v>4.7814068016462909E-2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EB-45F8-8B2D-203C40550069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4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Bruno'!$M$21:$M$40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Bruno'!$T$21:$T$40</c:f>
              <c:numCache>
                <c:formatCode>0.000000%</c:formatCode>
                <c:ptCount val="20"/>
                <c:pt idx="0">
                  <c:v>1.5398883171703686E-3</c:v>
                </c:pt>
                <c:pt idx="1">
                  <c:v>3.5609647279003383E-3</c:v>
                </c:pt>
                <c:pt idx="2">
                  <c:v>3.2394623796457595E-3</c:v>
                </c:pt>
                <c:pt idx="3">
                  <c:v>5.2567054211524961E-3</c:v>
                </c:pt>
                <c:pt idx="4">
                  <c:v>6.946885813108452E-3</c:v>
                </c:pt>
                <c:pt idx="5">
                  <c:v>5.6791460443697981E-3</c:v>
                </c:pt>
                <c:pt idx="6">
                  <c:v>8.1938065138060737E-3</c:v>
                </c:pt>
                <c:pt idx="7">
                  <c:v>7.9135609767012494E-3</c:v>
                </c:pt>
                <c:pt idx="8">
                  <c:v>1.1875057966852785E-2</c:v>
                </c:pt>
                <c:pt idx="9">
                  <c:v>9.3683919973139382E-3</c:v>
                </c:pt>
                <c:pt idx="10">
                  <c:v>1.0989083106130303E-2</c:v>
                </c:pt>
                <c:pt idx="11">
                  <c:v>1.2639322606489102E-2</c:v>
                </c:pt>
                <c:pt idx="12">
                  <c:v>1.2292115885839382E-2</c:v>
                </c:pt>
                <c:pt idx="13">
                  <c:v>1.792601934854229E-2</c:v>
                </c:pt>
                <c:pt idx="14">
                  <c:v>1.5293155082358293E-2</c:v>
                </c:pt>
                <c:pt idx="15">
                  <c:v>1.4494111049165346E-2</c:v>
                </c:pt>
                <c:pt idx="16">
                  <c:v>1.3411491623514795E-2</c:v>
                </c:pt>
                <c:pt idx="17">
                  <c:v>1.610365822608675E-2</c:v>
                </c:pt>
                <c:pt idx="18">
                  <c:v>1.6834858065879005E-2</c:v>
                </c:pt>
                <c:pt idx="19">
                  <c:v>2.3268934879027446E-2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FEB-45F8-8B2D-203C40550069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'Resultados Bruno'!$M$21:$M$40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Bruno'!$W$21:$W$40</c:f>
              <c:numCache>
                <c:formatCode>0.000000%</c:formatCode>
                <c:ptCount val="20"/>
                <c:pt idx="0">
                  <c:v>9.681585103028423E-4</c:v>
                </c:pt>
                <c:pt idx="1">
                  <c:v>2.1759204797730369E-3</c:v>
                </c:pt>
                <c:pt idx="2">
                  <c:v>2.1140196507197966E-3</c:v>
                </c:pt>
                <c:pt idx="3">
                  <c:v>3.2828936106357545E-3</c:v>
                </c:pt>
                <c:pt idx="4">
                  <c:v>4.4003663370174974E-3</c:v>
                </c:pt>
                <c:pt idx="5">
                  <c:v>3.8984531221620549E-3</c:v>
                </c:pt>
                <c:pt idx="6">
                  <c:v>5.1251302284072899E-3</c:v>
                </c:pt>
                <c:pt idx="7">
                  <c:v>5.2232236860295317E-3</c:v>
                </c:pt>
                <c:pt idx="8">
                  <c:v>7.2611826250017436E-3</c:v>
                </c:pt>
                <c:pt idx="9">
                  <c:v>6.1307693046883417E-3</c:v>
                </c:pt>
                <c:pt idx="10">
                  <c:v>7.0550791208171173E-3</c:v>
                </c:pt>
                <c:pt idx="11">
                  <c:v>7.3580669691229866E-3</c:v>
                </c:pt>
                <c:pt idx="12">
                  <c:v>8.2330219744982253E-3</c:v>
                </c:pt>
                <c:pt idx="13">
                  <c:v>1.0750034677123597E-2</c:v>
                </c:pt>
                <c:pt idx="14">
                  <c:v>9.7354923362381884E-3</c:v>
                </c:pt>
                <c:pt idx="15">
                  <c:v>9.4190149162077727E-3</c:v>
                </c:pt>
                <c:pt idx="16">
                  <c:v>9.2199615064339092E-3</c:v>
                </c:pt>
                <c:pt idx="17">
                  <c:v>1.1830952292099666E-2</c:v>
                </c:pt>
                <c:pt idx="18">
                  <c:v>1.0577368833954166E-2</c:v>
                </c:pt>
                <c:pt idx="19">
                  <c:v>1.5236014698067001E-2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FEB-45F8-8B2D-203C40550069}"/>
            </c:ext>
          </c:extLst>
        </c:ser>
        <c:ser>
          <c:idx val="3"/>
          <c:order val="3"/>
          <c:tx>
            <c:v>Malha 4</c:v>
          </c:tx>
          <c:spPr>
            <a:ln w="6350" cap="rnd">
              <a:solidFill>
                <a:schemeClr val="accent6"/>
              </a:solidFill>
              <a:prstDash val="lgDashDot"/>
              <a:round/>
            </a:ln>
            <a:effectLst/>
          </c:spPr>
          <c:marker>
            <c:symbol val="triangle"/>
            <c:size val="4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'Resultados Bruno'!$M$21:$M$40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Bruno'!$Z$21:$Z$40</c:f>
              <c:numCache>
                <c:formatCode>0.000000%</c:formatCode>
                <c:ptCount val="20"/>
                <c:pt idx="0">
                  <c:v>7.0321316421510923E-4</c:v>
                </c:pt>
                <c:pt idx="1">
                  <c:v>1.5987124401937124E-3</c:v>
                </c:pt>
                <c:pt idx="2">
                  <c:v>1.566475558921174E-3</c:v>
                </c:pt>
                <c:pt idx="3">
                  <c:v>2.4064655710824665E-3</c:v>
                </c:pt>
                <c:pt idx="4">
                  <c:v>3.1680971749703211E-3</c:v>
                </c:pt>
                <c:pt idx="5">
                  <c:v>2.9026878935288006E-3</c:v>
                </c:pt>
                <c:pt idx="6">
                  <c:v>3.7794528264070678E-3</c:v>
                </c:pt>
                <c:pt idx="7">
                  <c:v>3.787247576611356E-3</c:v>
                </c:pt>
                <c:pt idx="8">
                  <c:v>5.2406852188355757E-3</c:v>
                </c:pt>
                <c:pt idx="9">
                  <c:v>4.8069719604698375E-3</c:v>
                </c:pt>
                <c:pt idx="10">
                  <c:v>5.1196459622448133E-3</c:v>
                </c:pt>
                <c:pt idx="11">
                  <c:v>5.6620821604336739E-3</c:v>
                </c:pt>
                <c:pt idx="12">
                  <c:v>5.882117474019264E-3</c:v>
                </c:pt>
                <c:pt idx="13">
                  <c:v>7.8932740899542529E-3</c:v>
                </c:pt>
                <c:pt idx="14">
                  <c:v>7.0660629229377875E-3</c:v>
                </c:pt>
                <c:pt idx="15">
                  <c:v>7.0359603892480062E-3</c:v>
                </c:pt>
                <c:pt idx="16">
                  <c:v>7.1822790877097108E-3</c:v>
                </c:pt>
                <c:pt idx="17">
                  <c:v>8.5759886100799151E-3</c:v>
                </c:pt>
                <c:pt idx="18">
                  <c:v>7.963792373322353E-3</c:v>
                </c:pt>
                <c:pt idx="19">
                  <c:v>1.1201650239685923E-2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FEB-45F8-8B2D-203C40550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6628064"/>
        <c:axId val="-756627520"/>
      </c:scatterChart>
      <c:valAx>
        <c:axId val="-756628064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</a:t>
                </a:r>
                <a:r>
                  <a:rPr lang="pt-BR" baseline="0"/>
                  <a:t> de frequências naturais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56627520"/>
        <c:crosses val="autoZero"/>
        <c:crossBetween val="midCat"/>
        <c:majorUnit val="1"/>
      </c:valAx>
      <c:valAx>
        <c:axId val="-756627520"/>
        <c:scaling>
          <c:orientation val="minMax"/>
          <c:max val="6.0000000000000012E-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56628064"/>
        <c:crosses val="autoZero"/>
        <c:crossBetween val="midCat"/>
        <c:majorUnit val="6.0000000000000019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8687664041994753"/>
          <c:y val="4.0592371209073323E-2"/>
          <c:w val="0.36572101010212793"/>
          <c:h val="0.289646148246067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317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0589437633934"/>
          <c:y val="4.6180737824438614E-2"/>
          <c:w val="0.8300992294253603"/>
          <c:h val="0.74824839603382909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'[Análise - Helmholtz para membrana Quadrada.xlsx]Plan1'!$A$187:$A$206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Quadrada.xlsx]Plan1'!$B$187:$B$206</c:f>
              <c:numCache>
                <c:formatCode>0.0000%</c:formatCode>
                <c:ptCount val="20"/>
                <c:pt idx="0">
                  <c:v>5.0000000000000001E-4</c:v>
                </c:pt>
                <c:pt idx="1">
                  <c:v>2.0000000000000001E-4</c:v>
                </c:pt>
                <c:pt idx="2">
                  <c:v>6.4999999999999997E-3</c:v>
                </c:pt>
                <c:pt idx="3">
                  <c:v>4.0000000000000001E-3</c:v>
                </c:pt>
                <c:pt idx="4">
                  <c:v>3.7000000000000002E-3</c:v>
                </c:pt>
                <c:pt idx="5">
                  <c:v>5.7999999999999996E-3</c:v>
                </c:pt>
                <c:pt idx="6">
                  <c:v>4.1999999999999997E-3</c:v>
                </c:pt>
                <c:pt idx="7">
                  <c:v>6.1999999999999998E-3</c:v>
                </c:pt>
                <c:pt idx="8">
                  <c:v>6.4000000000000003E-3</c:v>
                </c:pt>
                <c:pt idx="9">
                  <c:v>7.7000000000000002E-3</c:v>
                </c:pt>
                <c:pt idx="10">
                  <c:v>8.9999999999999993E-3</c:v>
                </c:pt>
                <c:pt idx="11">
                  <c:v>0.01</c:v>
                </c:pt>
                <c:pt idx="12">
                  <c:v>1.2999999999999999E-2</c:v>
                </c:pt>
                <c:pt idx="13">
                  <c:v>1.9E-2</c:v>
                </c:pt>
                <c:pt idx="14">
                  <c:v>1.4200000000000001E-2</c:v>
                </c:pt>
                <c:pt idx="15">
                  <c:v>1.2200000000000001E-2</c:v>
                </c:pt>
                <c:pt idx="16">
                  <c:v>1.4999999999999999E-2</c:v>
                </c:pt>
                <c:pt idx="17">
                  <c:v>1.55E-2</c:v>
                </c:pt>
                <c:pt idx="18">
                  <c:v>1.4E-2</c:v>
                </c:pt>
                <c:pt idx="19">
                  <c:v>1.37E-2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EBE-4D1B-8D23-623F3E69E0DE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'[Análise - Helmholtz para membrana Quadrada.xlsx]Plan1'!$A$187:$A$206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Quadrada.xlsx]Plan1'!$C$187:$C$206</c:f>
              <c:numCache>
                <c:formatCode>0.0000%</c:formatCode>
                <c:ptCount val="20"/>
                <c:pt idx="0">
                  <c:v>4.4999999999999999E-4</c:v>
                </c:pt>
                <c:pt idx="1">
                  <c:v>1.8000000000000001E-4</c:v>
                </c:pt>
                <c:pt idx="2">
                  <c:v>6.0000000000000001E-3</c:v>
                </c:pt>
                <c:pt idx="3">
                  <c:v>3.7000000000000002E-3</c:v>
                </c:pt>
                <c:pt idx="4">
                  <c:v>3.3999999999999998E-3</c:v>
                </c:pt>
                <c:pt idx="5">
                  <c:v>5.4999999999999997E-3</c:v>
                </c:pt>
                <c:pt idx="6">
                  <c:v>3.8999999999999998E-3</c:v>
                </c:pt>
                <c:pt idx="7">
                  <c:v>5.7999999999999996E-3</c:v>
                </c:pt>
                <c:pt idx="8">
                  <c:v>5.7999999999999996E-3</c:v>
                </c:pt>
                <c:pt idx="9">
                  <c:v>7.1000000000000004E-3</c:v>
                </c:pt>
                <c:pt idx="10">
                  <c:v>8.5000000000000006E-3</c:v>
                </c:pt>
                <c:pt idx="11">
                  <c:v>9.5999999999999992E-3</c:v>
                </c:pt>
                <c:pt idx="12">
                  <c:v>1.2800000000000001E-2</c:v>
                </c:pt>
                <c:pt idx="13">
                  <c:v>1.8599999999999998E-2</c:v>
                </c:pt>
                <c:pt idx="14">
                  <c:v>1.35E-2</c:v>
                </c:pt>
                <c:pt idx="15">
                  <c:v>1.17E-2</c:v>
                </c:pt>
                <c:pt idx="16">
                  <c:v>1.43E-2</c:v>
                </c:pt>
                <c:pt idx="17">
                  <c:v>1.41E-2</c:v>
                </c:pt>
                <c:pt idx="18">
                  <c:v>1.2500000000000001E-2</c:v>
                </c:pt>
                <c:pt idx="19">
                  <c:v>1.2E-2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EBE-4D1B-8D23-623F3E69E0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1866944"/>
        <c:axId val="-831868576"/>
      </c:scatterChart>
      <c:valAx>
        <c:axId val="-831866944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Espectro</a:t>
                </a:r>
                <a:r>
                  <a:rPr lang="pt-BR" baseline="0"/>
                  <a:t> de frequências naturais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68576"/>
        <c:crosses val="autoZero"/>
        <c:crossBetween val="midCat"/>
        <c:majorUnit val="1"/>
      </c:valAx>
      <c:valAx>
        <c:axId val="-831868576"/>
        <c:scaling>
          <c:orientation val="minMax"/>
          <c:max val="2.0000000000000004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66944"/>
        <c:crosses val="autoZero"/>
        <c:crossBetween val="midCat"/>
        <c:majorUnit val="2.0000000000000005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5456470203952349"/>
          <c:y val="5.1735199766695827E-2"/>
          <c:w val="0.22108285900467448"/>
          <c:h val="0.174191455234762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17149455053184"/>
          <c:y val="2.424583788340326E-2"/>
          <c:w val="0.76209479436995886"/>
          <c:h val="0.86620754378996379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Bruno'!$AC$21:$AC$40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Bruno'!$AG$21:$AG$40</c:f>
              <c:numCache>
                <c:formatCode>0.000000%</c:formatCode>
                <c:ptCount val="20"/>
                <c:pt idx="0">
                  <c:v>1.8920931234752182E-3</c:v>
                </c:pt>
                <c:pt idx="1">
                  <c:v>7.3139805796570328E-3</c:v>
                </c:pt>
                <c:pt idx="2">
                  <c:v>6.6415444567831322E-3</c:v>
                </c:pt>
                <c:pt idx="3">
                  <c:v>1.0777070476158774E-2</c:v>
                </c:pt>
                <c:pt idx="4">
                  <c:v>1.4242725769834623E-2</c:v>
                </c:pt>
                <c:pt idx="5">
                  <c:v>1.2831476124547447E-2</c:v>
                </c:pt>
                <c:pt idx="6">
                  <c:v>1.6604417991230386E-2</c:v>
                </c:pt>
                <c:pt idx="7">
                  <c:v>1.6574073912449874E-2</c:v>
                </c:pt>
                <c:pt idx="8">
                  <c:v>2.5902617460546607E-2</c:v>
                </c:pt>
                <c:pt idx="9">
                  <c:v>2.0965977966664637E-2</c:v>
                </c:pt>
                <c:pt idx="10">
                  <c:v>2.1806266202338054E-2</c:v>
                </c:pt>
                <c:pt idx="11">
                  <c:v>2.3119117451546906E-2</c:v>
                </c:pt>
                <c:pt idx="12">
                  <c:v>2.8474480976764846E-2</c:v>
                </c:pt>
                <c:pt idx="13">
                  <c:v>3.3205528706701473E-2</c:v>
                </c:pt>
                <c:pt idx="14">
                  <c:v>2.954567076429002E-2</c:v>
                </c:pt>
                <c:pt idx="15">
                  <c:v>3.3149142598364191E-2</c:v>
                </c:pt>
                <c:pt idx="16">
                  <c:v>3.4374482209044106E-2</c:v>
                </c:pt>
                <c:pt idx="17">
                  <c:v>4.3084136949352196E-2</c:v>
                </c:pt>
                <c:pt idx="18">
                  <c:v>4.0891114115388032E-2</c:v>
                </c:pt>
                <c:pt idx="19">
                  <c:v>5.2405859271966934E-2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66-4689-9DE7-D429D18A4199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Bruno'!$AC$21:$AC$40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Bruno'!$AJ$21:$AJ$40</c:f>
              <c:numCache>
                <c:formatCode>0.000000%</c:formatCode>
                <c:ptCount val="20"/>
                <c:pt idx="0">
                  <c:v>1.0679338393136731E-3</c:v>
                </c:pt>
                <c:pt idx="1">
                  <c:v>3.3935568357333782E-3</c:v>
                </c:pt>
                <c:pt idx="2">
                  <c:v>3.0611669945569543E-3</c:v>
                </c:pt>
                <c:pt idx="3">
                  <c:v>5.0963019476317102E-3</c:v>
                </c:pt>
                <c:pt idx="4">
                  <c:v>7.0837432515581441E-3</c:v>
                </c:pt>
                <c:pt idx="5">
                  <c:v>5.911794309609998E-3</c:v>
                </c:pt>
                <c:pt idx="6">
                  <c:v>8.1276191450345339E-3</c:v>
                </c:pt>
                <c:pt idx="7">
                  <c:v>8.0604011550036801E-3</c:v>
                </c:pt>
                <c:pt idx="8">
                  <c:v>1.2197065488774422E-2</c:v>
                </c:pt>
                <c:pt idx="9">
                  <c:v>1.0160119064889615E-2</c:v>
                </c:pt>
                <c:pt idx="10">
                  <c:v>1.1009678869035495E-2</c:v>
                </c:pt>
                <c:pt idx="11">
                  <c:v>1.277450067770837E-2</c:v>
                </c:pt>
                <c:pt idx="12">
                  <c:v>1.3065228624649206E-2</c:v>
                </c:pt>
                <c:pt idx="13">
                  <c:v>1.8279918479479122E-2</c:v>
                </c:pt>
                <c:pt idx="14">
                  <c:v>1.5337509348690827E-2</c:v>
                </c:pt>
                <c:pt idx="15">
                  <c:v>1.4791676718144799E-2</c:v>
                </c:pt>
                <c:pt idx="16">
                  <c:v>1.4974620625623271E-2</c:v>
                </c:pt>
                <c:pt idx="17">
                  <c:v>1.7613092584733789E-2</c:v>
                </c:pt>
                <c:pt idx="18">
                  <c:v>1.7130259800808553E-2</c:v>
                </c:pt>
                <c:pt idx="19">
                  <c:v>2.3492909984713595E-2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866-4689-9DE7-D429D18A4199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diamond"/>
            <c:size val="4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'Resultados Bruno'!$AC$21:$AC$40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Bruno'!$AM$21:$AM$40</c:f>
              <c:numCache>
                <c:formatCode>0.000000%</c:formatCode>
                <c:ptCount val="20"/>
                <c:pt idx="0">
                  <c:v>7.0172597242090437E-4</c:v>
                </c:pt>
                <c:pt idx="1">
                  <c:v>1.88898280116688E-3</c:v>
                </c:pt>
                <c:pt idx="2">
                  <c:v>1.8165622120395741E-3</c:v>
                </c:pt>
                <c:pt idx="3">
                  <c:v>2.9050611629173996E-3</c:v>
                </c:pt>
                <c:pt idx="4">
                  <c:v>3.9856659953142956E-3</c:v>
                </c:pt>
                <c:pt idx="5">
                  <c:v>3.5185548412968843E-3</c:v>
                </c:pt>
                <c:pt idx="6">
                  <c:v>4.583699955383401E-3</c:v>
                </c:pt>
                <c:pt idx="7">
                  <c:v>4.7481733597772337E-3</c:v>
                </c:pt>
                <c:pt idx="8">
                  <c:v>6.5894989550316675E-3</c:v>
                </c:pt>
                <c:pt idx="9">
                  <c:v>5.6285130008966264E-3</c:v>
                </c:pt>
                <c:pt idx="10">
                  <c:v>6.3682439000069656E-3</c:v>
                </c:pt>
                <c:pt idx="11">
                  <c:v>6.5968868307123042E-3</c:v>
                </c:pt>
                <c:pt idx="12">
                  <c:v>7.6347350634699482E-3</c:v>
                </c:pt>
                <c:pt idx="13">
                  <c:v>9.6804811520402913E-3</c:v>
                </c:pt>
                <c:pt idx="14">
                  <c:v>8.7965601550546967E-3</c:v>
                </c:pt>
                <c:pt idx="15">
                  <c:v>8.5674678622928886E-3</c:v>
                </c:pt>
                <c:pt idx="16">
                  <c:v>8.5656325500477401E-3</c:v>
                </c:pt>
                <c:pt idx="17">
                  <c:v>1.1068278695663521E-2</c:v>
                </c:pt>
                <c:pt idx="18">
                  <c:v>9.5122580559134241E-3</c:v>
                </c:pt>
                <c:pt idx="19">
                  <c:v>1.3624683707973768E-2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866-4689-9DE7-D429D18A4199}"/>
            </c:ext>
          </c:extLst>
        </c:ser>
        <c:ser>
          <c:idx val="3"/>
          <c:order val="3"/>
          <c:tx>
            <c:v>Malha 4</c:v>
          </c:tx>
          <c:spPr>
            <a:ln w="6350" cap="rnd">
              <a:solidFill>
                <a:schemeClr val="accent6"/>
              </a:solidFill>
              <a:prstDash val="lgDashDot"/>
              <a:round/>
            </a:ln>
            <a:effectLst/>
          </c:spPr>
          <c:marker>
            <c:symbol val="triangle"/>
            <c:size val="4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'Resultados Bruno'!$AC$21:$AC$40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Bruno'!$AP$21:$AP$40</c:f>
              <c:numCache>
                <c:formatCode>0.000000%</c:formatCode>
                <c:ptCount val="20"/>
                <c:pt idx="0">
                  <c:v>5.6061785501662262E-4</c:v>
                </c:pt>
                <c:pt idx="1">
                  <c:v>1.3974429892839842E-3</c:v>
                </c:pt>
                <c:pt idx="2">
                  <c:v>1.3550441054109624E-3</c:v>
                </c:pt>
                <c:pt idx="3">
                  <c:v>2.1294763836144019E-3</c:v>
                </c:pt>
                <c:pt idx="4">
                  <c:v>2.827238292893297E-3</c:v>
                </c:pt>
                <c:pt idx="5">
                  <c:v>2.5629414362607116E-3</c:v>
                </c:pt>
                <c:pt idx="6">
                  <c:v>3.3601340204704737E-3</c:v>
                </c:pt>
                <c:pt idx="7">
                  <c:v>3.3841368859411037E-3</c:v>
                </c:pt>
                <c:pt idx="8">
                  <c:v>4.6839702579103111E-3</c:v>
                </c:pt>
                <c:pt idx="9">
                  <c:v>4.2897754455341781E-3</c:v>
                </c:pt>
                <c:pt idx="10">
                  <c:v>4.5705615805039287E-3</c:v>
                </c:pt>
                <c:pt idx="11">
                  <c:v>5.0437675500884811E-3</c:v>
                </c:pt>
                <c:pt idx="12">
                  <c:v>5.2969274468993638E-3</c:v>
                </c:pt>
                <c:pt idx="13">
                  <c:v>7.0457742712488926E-3</c:v>
                </c:pt>
                <c:pt idx="14">
                  <c:v>6.3124819294864748E-3</c:v>
                </c:pt>
                <c:pt idx="15">
                  <c:v>6.3096728266433802E-3</c:v>
                </c:pt>
                <c:pt idx="16">
                  <c:v>6.4409199292306558E-3</c:v>
                </c:pt>
                <c:pt idx="17">
                  <c:v>7.7452623136984415E-3</c:v>
                </c:pt>
                <c:pt idx="18">
                  <c:v>7.0898968966109704E-3</c:v>
                </c:pt>
                <c:pt idx="19">
                  <c:v>9.9846255735926079E-3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866-4689-9DE7-D429D18A4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6625888"/>
        <c:axId val="-756624256"/>
      </c:scatterChart>
      <c:valAx>
        <c:axId val="-756625888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 dirty="0" smtClean="0">
                    <a:solidFill>
                      <a:sysClr val="windowText" lastClr="000000"/>
                    </a:solidFill>
                  </a:rPr>
                  <a:t>Espectro</a:t>
                </a:r>
                <a:r>
                  <a:rPr lang="pt-BR" baseline="0" dirty="0" smtClean="0">
                    <a:solidFill>
                      <a:sysClr val="windowText" lastClr="000000"/>
                    </a:solidFill>
                  </a:rPr>
                  <a:t> de frequências naturais</a:t>
                </a:r>
                <a:endParaRPr lang="pt-BR" dirty="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56624256"/>
        <c:crosses val="autoZero"/>
        <c:crossBetween val="midCat"/>
        <c:majorUnit val="1"/>
      </c:valAx>
      <c:valAx>
        <c:axId val="-756624256"/>
        <c:scaling>
          <c:orientation val="minMax"/>
          <c:max val="6.0000000000000012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>
                    <a:solidFill>
                      <a:sysClr val="windowText" lastClr="000000"/>
                    </a:solidFill>
                  </a:rPr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56625888"/>
        <c:crosses val="autoZero"/>
        <c:crossBetween val="midCat"/>
        <c:majorUnit val="6.0000000000000019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9624651626909254"/>
          <c:y val="3.310396660358108E-2"/>
          <c:w val="0.3239225103889421"/>
          <c:h val="0.272550371114589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31750" cap="flat" cmpd="sng" algn="ctr">
      <a:solidFill>
        <a:schemeClr val="tx1"/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8776943760947"/>
          <c:y val="3.7865760103429222E-2"/>
          <c:w val="0.76376522245725675"/>
          <c:h val="0.85555590226854306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Bruno'!$AS$21:$AS$40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Bruno'!$AW$21:$AW$40</c:f>
              <c:numCache>
                <c:formatCode>0.000000%</c:formatCode>
                <c:ptCount val="20"/>
                <c:pt idx="0">
                  <c:v>1.5675579124597527E-3</c:v>
                </c:pt>
                <c:pt idx="1">
                  <c:v>3.2683644504371123E-3</c:v>
                </c:pt>
                <c:pt idx="2">
                  <c:v>3.4211397054052101E-3</c:v>
                </c:pt>
                <c:pt idx="3">
                  <c:v>5.1227469484534122E-3</c:v>
                </c:pt>
                <c:pt idx="4">
                  <c:v>6.4348696863017838E-3</c:v>
                </c:pt>
                <c:pt idx="5">
                  <c:v>6.2877033036432464E-3</c:v>
                </c:pt>
                <c:pt idx="6">
                  <c:v>8.22598099441018E-3</c:v>
                </c:pt>
                <c:pt idx="7">
                  <c:v>7.7800597760110208E-3</c:v>
                </c:pt>
                <c:pt idx="8">
                  <c:v>1.2266838959159677E-2</c:v>
                </c:pt>
                <c:pt idx="9">
                  <c:v>1.0046269506763638E-2</c:v>
                </c:pt>
                <c:pt idx="10">
                  <c:v>1.0964322111145017E-2</c:v>
                </c:pt>
                <c:pt idx="11">
                  <c:v>1.1596783435926209E-2</c:v>
                </c:pt>
                <c:pt idx="12">
                  <c:v>1.3588763929285144E-2</c:v>
                </c:pt>
                <c:pt idx="13">
                  <c:v>1.7520776328490899E-2</c:v>
                </c:pt>
                <c:pt idx="14">
                  <c:v>1.4846479715717743E-2</c:v>
                </c:pt>
                <c:pt idx="15">
                  <c:v>1.6748356635905657E-2</c:v>
                </c:pt>
                <c:pt idx="16">
                  <c:v>1.5460066133061477E-2</c:v>
                </c:pt>
                <c:pt idx="17">
                  <c:v>2.0953514398767008E-2</c:v>
                </c:pt>
                <c:pt idx="18">
                  <c:v>1.682676998207237E-2</c:v>
                </c:pt>
                <c:pt idx="19">
                  <c:v>3.0402870588537578E-2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E6-45F9-8DCD-57DA04AF8568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4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Bruno'!$AS$21:$AS$40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Bruno'!$AZ$21:$AZ$40</c:f>
              <c:numCache>
                <c:formatCode>0.000000%</c:formatCode>
                <c:ptCount val="20"/>
                <c:pt idx="0">
                  <c:v>8.3766869872508752E-4</c:v>
                </c:pt>
                <c:pt idx="1">
                  <c:v>1.7137066873302337E-3</c:v>
                </c:pt>
                <c:pt idx="2">
                  <c:v>1.7302748725255015E-3</c:v>
                </c:pt>
                <c:pt idx="3">
                  <c:v>2.6822039061340144E-3</c:v>
                </c:pt>
                <c:pt idx="4">
                  <c:v>3.4489464123471044E-3</c:v>
                </c:pt>
                <c:pt idx="5">
                  <c:v>3.1217624361435155E-3</c:v>
                </c:pt>
                <c:pt idx="6">
                  <c:v>4.3416234722767795E-3</c:v>
                </c:pt>
                <c:pt idx="7">
                  <c:v>3.9990035132558815E-3</c:v>
                </c:pt>
                <c:pt idx="8">
                  <c:v>5.9883781020265937E-3</c:v>
                </c:pt>
                <c:pt idx="9">
                  <c:v>5.2887096469538611E-3</c:v>
                </c:pt>
                <c:pt idx="10">
                  <c:v>5.7013553197764614E-3</c:v>
                </c:pt>
                <c:pt idx="11">
                  <c:v>6.8668112180685654E-3</c:v>
                </c:pt>
                <c:pt idx="12">
                  <c:v>6.2136851897842908E-3</c:v>
                </c:pt>
                <c:pt idx="13">
                  <c:v>9.4046613316884197E-3</c:v>
                </c:pt>
                <c:pt idx="14">
                  <c:v>8.3145366186144452E-3</c:v>
                </c:pt>
                <c:pt idx="15">
                  <c:v>7.5787141581789737E-3</c:v>
                </c:pt>
                <c:pt idx="16">
                  <c:v>8.0645064185478916E-3</c:v>
                </c:pt>
                <c:pt idx="17">
                  <c:v>8.9287250400050151E-3</c:v>
                </c:pt>
                <c:pt idx="18">
                  <c:v>9.7828244959776468E-3</c:v>
                </c:pt>
                <c:pt idx="19">
                  <c:v>1.336099184745632E-2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E6-45F9-8DCD-57DA04AF8568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diamond"/>
            <c:size val="4"/>
            <c:spPr>
              <a:solidFill>
                <a:schemeClr val="accent1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'Resultados Bruno'!$AS$21:$AS$40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Bruno'!$BC$21:$BC$40</c:f>
              <c:numCache>
                <c:formatCode>0.000000%</c:formatCode>
                <c:ptCount val="20"/>
                <c:pt idx="0">
                  <c:v>5.6720702537005362E-4</c:v>
                </c:pt>
                <c:pt idx="1">
                  <c:v>1.1256665991926963E-3</c:v>
                </c:pt>
                <c:pt idx="2">
                  <c:v>1.1805189082006685E-3</c:v>
                </c:pt>
                <c:pt idx="3">
                  <c:v>1.7262143684759399E-3</c:v>
                </c:pt>
                <c:pt idx="4">
                  <c:v>2.2646750640187472E-3</c:v>
                </c:pt>
                <c:pt idx="5">
                  <c:v>2.1534772636130793E-3</c:v>
                </c:pt>
                <c:pt idx="6">
                  <c:v>2.7282822148382057E-3</c:v>
                </c:pt>
                <c:pt idx="7">
                  <c:v>2.7452347240641312E-3</c:v>
                </c:pt>
                <c:pt idx="8">
                  <c:v>3.7317216185323663E-3</c:v>
                </c:pt>
                <c:pt idx="9">
                  <c:v>3.5055467242807283E-3</c:v>
                </c:pt>
                <c:pt idx="10">
                  <c:v>3.753801854477835E-3</c:v>
                </c:pt>
                <c:pt idx="11">
                  <c:v>4.0663125358668057E-3</c:v>
                </c:pt>
                <c:pt idx="12">
                  <c:v>4.3032306120774546E-3</c:v>
                </c:pt>
                <c:pt idx="13">
                  <c:v>5.64547626855238E-3</c:v>
                </c:pt>
                <c:pt idx="14">
                  <c:v>5.299484986692235E-3</c:v>
                </c:pt>
                <c:pt idx="15">
                  <c:v>5.0335042508678519E-3</c:v>
                </c:pt>
                <c:pt idx="16">
                  <c:v>5.3218975098308216E-3</c:v>
                </c:pt>
                <c:pt idx="17">
                  <c:v>6.3829343837027014E-3</c:v>
                </c:pt>
                <c:pt idx="18">
                  <c:v>5.8577871992526584E-3</c:v>
                </c:pt>
                <c:pt idx="19">
                  <c:v>8.1595061731649012E-3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4E6-45F9-8DCD-57DA04AF8568}"/>
            </c:ext>
          </c:extLst>
        </c:ser>
        <c:ser>
          <c:idx val="3"/>
          <c:order val="3"/>
          <c:tx>
            <c:v>Malha 4</c:v>
          </c:tx>
          <c:spPr>
            <a:ln w="6350" cap="rnd">
              <a:solidFill>
                <a:schemeClr val="accent6"/>
              </a:solidFill>
              <a:prstDash val="lgDashDot"/>
              <a:round/>
            </a:ln>
            <a:effectLst/>
          </c:spPr>
          <c:marker>
            <c:symbol val="triangle"/>
            <c:size val="4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'Resultados Bruno'!$AS$21:$AS$40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Bruno'!$BF$21:$BF$40</c:f>
              <c:numCache>
                <c:formatCode>0.000000%</c:formatCode>
                <c:ptCount val="20"/>
                <c:pt idx="0">
                  <c:v>4.7471454102797296E-4</c:v>
                </c:pt>
                <c:pt idx="1">
                  <c:v>9.8637355994299044E-4</c:v>
                </c:pt>
                <c:pt idx="2">
                  <c:v>1.0242631860601049E-3</c:v>
                </c:pt>
                <c:pt idx="3">
                  <c:v>1.4976748227032103E-3</c:v>
                </c:pt>
                <c:pt idx="4">
                  <c:v>1.965574541186758E-3</c:v>
                </c:pt>
                <c:pt idx="5">
                  <c:v>1.8881852459292738E-3</c:v>
                </c:pt>
                <c:pt idx="6">
                  <c:v>2.3537013952034179E-3</c:v>
                </c:pt>
                <c:pt idx="7">
                  <c:v>2.3762044919874753E-3</c:v>
                </c:pt>
                <c:pt idx="8">
                  <c:v>3.2413721598204374E-3</c:v>
                </c:pt>
                <c:pt idx="9">
                  <c:v>3.1060143857156173E-3</c:v>
                </c:pt>
                <c:pt idx="10">
                  <c:v>3.1842059943568172E-3</c:v>
                </c:pt>
                <c:pt idx="11">
                  <c:v>3.5255168053174484E-3</c:v>
                </c:pt>
                <c:pt idx="12">
                  <c:v>3.7500782961134007E-3</c:v>
                </c:pt>
                <c:pt idx="13">
                  <c:v>4.7867206115035071E-3</c:v>
                </c:pt>
                <c:pt idx="14">
                  <c:v>4.3958360373302016E-3</c:v>
                </c:pt>
                <c:pt idx="15">
                  <c:v>4.4176382018228048E-3</c:v>
                </c:pt>
                <c:pt idx="16">
                  <c:v>4.6724964498550724E-3</c:v>
                </c:pt>
                <c:pt idx="17">
                  <c:v>5.4431922458884714E-3</c:v>
                </c:pt>
                <c:pt idx="18">
                  <c:v>5.0107840977825753E-3</c:v>
                </c:pt>
                <c:pt idx="19">
                  <c:v>6.8208014522489948E-3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4E6-45F9-8DCD-57DA04AF85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6621536"/>
        <c:axId val="-756620992"/>
      </c:scatterChart>
      <c:valAx>
        <c:axId val="-756621536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 de frequências naturais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56620992"/>
        <c:crosses val="autoZero"/>
        <c:crossBetween val="midCat"/>
        <c:majorUnit val="1"/>
      </c:valAx>
      <c:valAx>
        <c:axId val="-756620992"/>
        <c:scaling>
          <c:orientation val="minMax"/>
          <c:max val="6.0000000000000012E-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56621536"/>
        <c:crosses val="autoZero"/>
        <c:crossBetween val="midCat"/>
        <c:majorUnit val="6.0000000000000019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3372565077292254"/>
          <c:y val="4.4258822246625688E-2"/>
          <c:w val="0.31923757246436957"/>
          <c:h val="0.244456646183322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317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60492438445195"/>
          <c:y val="3.9074285240769065E-2"/>
          <c:w val="0.85731662014470411"/>
          <c:h val="0.79653550512774784"/>
        </c:manualLayout>
      </c:layout>
      <c:scatterChart>
        <c:scatterStyle val="lineMarker"/>
        <c:varyColors val="0"/>
        <c:ser>
          <c:idx val="0"/>
          <c:order val="0"/>
          <c:tx>
            <c:v>FBR r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Bruno'!$AS$21:$AS$40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Bruno'!$Z$21:$Z$40</c:f>
              <c:numCache>
                <c:formatCode>0.000000%</c:formatCode>
                <c:ptCount val="20"/>
                <c:pt idx="0">
                  <c:v>7.0321316421510923E-4</c:v>
                </c:pt>
                <c:pt idx="1">
                  <c:v>1.5987124401937124E-3</c:v>
                </c:pt>
                <c:pt idx="2">
                  <c:v>1.566475558921174E-3</c:v>
                </c:pt>
                <c:pt idx="3">
                  <c:v>2.4064655710824665E-3</c:v>
                </c:pt>
                <c:pt idx="4">
                  <c:v>3.1680971749703211E-3</c:v>
                </c:pt>
                <c:pt idx="5">
                  <c:v>2.9026878935288006E-3</c:v>
                </c:pt>
                <c:pt idx="6">
                  <c:v>3.7794528264070678E-3</c:v>
                </c:pt>
                <c:pt idx="7">
                  <c:v>3.787247576611356E-3</c:v>
                </c:pt>
                <c:pt idx="8">
                  <c:v>5.2406852188355757E-3</c:v>
                </c:pt>
                <c:pt idx="9">
                  <c:v>4.8069719604698375E-3</c:v>
                </c:pt>
                <c:pt idx="10">
                  <c:v>5.1196459622448133E-3</c:v>
                </c:pt>
                <c:pt idx="11">
                  <c:v>5.6620821604336739E-3</c:v>
                </c:pt>
                <c:pt idx="12">
                  <c:v>5.882117474019264E-3</c:v>
                </c:pt>
                <c:pt idx="13">
                  <c:v>7.8932740899542529E-3</c:v>
                </c:pt>
                <c:pt idx="14">
                  <c:v>7.0660629229377875E-3</c:v>
                </c:pt>
                <c:pt idx="15">
                  <c:v>7.0359603892480062E-3</c:v>
                </c:pt>
                <c:pt idx="16">
                  <c:v>7.1822790877097108E-3</c:v>
                </c:pt>
                <c:pt idx="17">
                  <c:v>8.5759886100799151E-3</c:v>
                </c:pt>
                <c:pt idx="18">
                  <c:v>7.963792373322353E-3</c:v>
                </c:pt>
                <c:pt idx="19">
                  <c:v>1.1201650239685923E-2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F4-4189-82BD-2E8B0A879360}"/>
            </c:ext>
          </c:extLst>
        </c:ser>
        <c:ser>
          <c:idx val="1"/>
          <c:order val="1"/>
          <c:tx>
            <c:v>FBR (1-r)^3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4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Bruno'!$AS$21:$AS$40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Bruno'!$AP$21:$AP$40</c:f>
              <c:numCache>
                <c:formatCode>0.000000%</c:formatCode>
                <c:ptCount val="20"/>
                <c:pt idx="0">
                  <c:v>5.6061785501662262E-4</c:v>
                </c:pt>
                <c:pt idx="1">
                  <c:v>1.3974429892839842E-3</c:v>
                </c:pt>
                <c:pt idx="2">
                  <c:v>1.3550441054109624E-3</c:v>
                </c:pt>
                <c:pt idx="3">
                  <c:v>2.1294763836144019E-3</c:v>
                </c:pt>
                <c:pt idx="4">
                  <c:v>2.827238292893297E-3</c:v>
                </c:pt>
                <c:pt idx="5">
                  <c:v>2.5629414362607116E-3</c:v>
                </c:pt>
                <c:pt idx="6">
                  <c:v>3.3601340204704737E-3</c:v>
                </c:pt>
                <c:pt idx="7">
                  <c:v>3.3841368859411037E-3</c:v>
                </c:pt>
                <c:pt idx="8">
                  <c:v>4.6839702579103111E-3</c:v>
                </c:pt>
                <c:pt idx="9">
                  <c:v>4.2897754455341781E-3</c:v>
                </c:pt>
                <c:pt idx="10">
                  <c:v>4.5705615805039287E-3</c:v>
                </c:pt>
                <c:pt idx="11">
                  <c:v>5.0437675500884811E-3</c:v>
                </c:pt>
                <c:pt idx="12">
                  <c:v>5.2969274468993638E-3</c:v>
                </c:pt>
                <c:pt idx="13">
                  <c:v>7.0457742712488926E-3</c:v>
                </c:pt>
                <c:pt idx="14">
                  <c:v>6.3124819294864748E-3</c:v>
                </c:pt>
                <c:pt idx="15">
                  <c:v>6.3096728266433802E-3</c:v>
                </c:pt>
                <c:pt idx="16">
                  <c:v>6.4409199292306558E-3</c:v>
                </c:pt>
                <c:pt idx="17">
                  <c:v>7.7452623136984415E-3</c:v>
                </c:pt>
                <c:pt idx="18">
                  <c:v>7.0898968966109704E-3</c:v>
                </c:pt>
                <c:pt idx="19">
                  <c:v>9.9846255735926079E-3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8F4-4189-82BD-2E8B0A879360}"/>
            </c:ext>
          </c:extLst>
        </c:ser>
        <c:ser>
          <c:idx val="2"/>
          <c:order val="2"/>
          <c:tx>
            <c:v>FBR r^2Lnr</c:v>
          </c:tx>
          <c:spPr>
            <a:ln w="6350" cap="rnd">
              <a:solidFill>
                <a:srgbClr val="0070C0"/>
              </a:solidFill>
              <a:prstDash val="dash"/>
              <a:round/>
            </a:ln>
            <a:effectLst/>
          </c:spPr>
          <c:marker>
            <c:symbol val="triang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'Resultados Bruno'!$AS$21:$AS$40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Bruno'!$BF$21:$BF$40</c:f>
              <c:numCache>
                <c:formatCode>0.000000%</c:formatCode>
                <c:ptCount val="20"/>
                <c:pt idx="0">
                  <c:v>4.7471454102797296E-4</c:v>
                </c:pt>
                <c:pt idx="1">
                  <c:v>9.8637355994299044E-4</c:v>
                </c:pt>
                <c:pt idx="2">
                  <c:v>1.0242631860601049E-3</c:v>
                </c:pt>
                <c:pt idx="3">
                  <c:v>1.4976748227032103E-3</c:v>
                </c:pt>
                <c:pt idx="4">
                  <c:v>1.965574541186758E-3</c:v>
                </c:pt>
                <c:pt idx="5">
                  <c:v>1.8881852459292738E-3</c:v>
                </c:pt>
                <c:pt idx="6">
                  <c:v>2.3537013952034179E-3</c:v>
                </c:pt>
                <c:pt idx="7">
                  <c:v>2.3762044919874753E-3</c:v>
                </c:pt>
                <c:pt idx="8">
                  <c:v>3.2413721598204374E-3</c:v>
                </c:pt>
                <c:pt idx="9">
                  <c:v>3.1060143857156173E-3</c:v>
                </c:pt>
                <c:pt idx="10">
                  <c:v>3.1842059943568172E-3</c:v>
                </c:pt>
                <c:pt idx="11">
                  <c:v>3.5255168053174484E-3</c:v>
                </c:pt>
                <c:pt idx="12">
                  <c:v>3.7500782961134007E-3</c:v>
                </c:pt>
                <c:pt idx="13">
                  <c:v>4.7867206115035071E-3</c:v>
                </c:pt>
                <c:pt idx="14">
                  <c:v>4.3958360373302016E-3</c:v>
                </c:pt>
                <c:pt idx="15">
                  <c:v>4.4176382018228048E-3</c:v>
                </c:pt>
                <c:pt idx="16">
                  <c:v>4.6724964498550724E-3</c:v>
                </c:pt>
                <c:pt idx="17">
                  <c:v>5.4431922458884714E-3</c:v>
                </c:pt>
                <c:pt idx="18">
                  <c:v>5.0107840977825753E-3</c:v>
                </c:pt>
                <c:pt idx="19">
                  <c:v>6.8208014522489948E-3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8F4-4189-82BD-2E8B0A8793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0869104"/>
        <c:axId val="-830874544"/>
      </c:scatterChart>
      <c:valAx>
        <c:axId val="-830869104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 de frequências naturais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74544"/>
        <c:crosses val="autoZero"/>
        <c:crossBetween val="midCat"/>
        <c:majorUnit val="1"/>
      </c:valAx>
      <c:valAx>
        <c:axId val="-830874544"/>
        <c:scaling>
          <c:orientation val="minMax"/>
          <c:max val="1.2000000000000002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69104"/>
        <c:crosses val="autoZero"/>
        <c:crossBetween val="midCat"/>
        <c:majorUnit val="1.0000000000000002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0859944590259552"/>
          <c:y val="3.0772251615425218E-2"/>
          <c:w val="0.21396266438917358"/>
          <c:h val="0.22180153012788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392693575440994E-2"/>
          <c:y val="3.2824074074074089E-2"/>
          <c:w val="0.88460196961409043"/>
          <c:h val="0.79864209682123066"/>
        </c:manualLayout>
      </c:layout>
      <c:scatterChart>
        <c:scatterStyle val="lineMarker"/>
        <c:varyColors val="0"/>
        <c:ser>
          <c:idx val="0"/>
          <c:order val="0"/>
          <c:tx>
            <c:v>274 elementos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'Dados Extra 1'!$J$4:$J$23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'Dados Extra 1'!$K$4:$K$23</c:f>
              <c:numCache>
                <c:formatCode>General</c:formatCode>
                <c:ptCount val="20"/>
                <c:pt idx="0">
                  <c:v>0.37181462690522399</c:v>
                </c:pt>
                <c:pt idx="1">
                  <c:v>0.694883521443735</c:v>
                </c:pt>
                <c:pt idx="2">
                  <c:v>0.77091201014294297</c:v>
                </c:pt>
                <c:pt idx="3">
                  <c:v>0.94381396030530096</c:v>
                </c:pt>
                <c:pt idx="4">
                  <c:v>1.13471561199268</c:v>
                </c:pt>
                <c:pt idx="5">
                  <c:v>1.3281543012133801</c:v>
                </c:pt>
                <c:pt idx="6">
                  <c:v>1.4640171406725</c:v>
                </c:pt>
                <c:pt idx="7">
                  <c:v>1.6840587538138201</c:v>
                </c:pt>
                <c:pt idx="8">
                  <c:v>1.7211539668599301</c:v>
                </c:pt>
                <c:pt idx="9">
                  <c:v>1.75217063255938</c:v>
                </c:pt>
                <c:pt idx="10">
                  <c:v>2.0854390613376701</c:v>
                </c:pt>
                <c:pt idx="11">
                  <c:v>2.1747186865629899</c:v>
                </c:pt>
                <c:pt idx="12">
                  <c:v>2.36444334930962</c:v>
                </c:pt>
                <c:pt idx="13">
                  <c:v>2.5528434189956402</c:v>
                </c:pt>
                <c:pt idx="14">
                  <c:v>2.6766701948921701</c:v>
                </c:pt>
                <c:pt idx="15">
                  <c:v>2.76540979548207</c:v>
                </c:pt>
                <c:pt idx="16">
                  <c:v>2.8180483517755799</c:v>
                </c:pt>
                <c:pt idx="17">
                  <c:v>3.0583902506370002</c:v>
                </c:pt>
                <c:pt idx="18">
                  <c:v>3.1214414581341301</c:v>
                </c:pt>
                <c:pt idx="19">
                  <c:v>3.3284111301291301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FB-4678-AB7A-CD0D73F28326}"/>
            </c:ext>
          </c:extLst>
        </c:ser>
        <c:ser>
          <c:idx val="1"/>
          <c:order val="1"/>
          <c:tx>
            <c:v>938 elementos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'Dados Extra 1'!$J$4:$J$23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'Dados Extra 1'!$M$4:$M$23</c:f>
              <c:numCache>
                <c:formatCode>General</c:formatCode>
                <c:ptCount val="20"/>
                <c:pt idx="0">
                  <c:v>0.36900082113328098</c:v>
                </c:pt>
                <c:pt idx="1">
                  <c:v>0.68574042511705102</c:v>
                </c:pt>
                <c:pt idx="2">
                  <c:v>0.77018201817695897</c:v>
                </c:pt>
                <c:pt idx="3">
                  <c:v>0.93136039834076501</c:v>
                </c:pt>
                <c:pt idx="4">
                  <c:v>1.1254753009973899</c:v>
                </c:pt>
                <c:pt idx="5">
                  <c:v>1.3130746389989201</c:v>
                </c:pt>
                <c:pt idx="6">
                  <c:v>1.47121884722341</c:v>
                </c:pt>
                <c:pt idx="7">
                  <c:v>1.66878588316994</c:v>
                </c:pt>
                <c:pt idx="8">
                  <c:v>1.6922120409086601</c:v>
                </c:pt>
                <c:pt idx="9">
                  <c:v>1.7128083561812</c:v>
                </c:pt>
                <c:pt idx="10">
                  <c:v>2.0532036943803198</c:v>
                </c:pt>
                <c:pt idx="11">
                  <c:v>2.1050956583886902</c:v>
                </c:pt>
                <c:pt idx="12">
                  <c:v>2.32376559495808</c:v>
                </c:pt>
                <c:pt idx="13">
                  <c:v>2.4933717129101001</c:v>
                </c:pt>
                <c:pt idx="14">
                  <c:v>2.59865322879052</c:v>
                </c:pt>
                <c:pt idx="15">
                  <c:v>2.6982113923490298</c:v>
                </c:pt>
                <c:pt idx="16">
                  <c:v>2.7266965903845102</c:v>
                </c:pt>
                <c:pt idx="17">
                  <c:v>2.95110728986131</c:v>
                </c:pt>
                <c:pt idx="18">
                  <c:v>3.0320752619497502</c:v>
                </c:pt>
                <c:pt idx="19">
                  <c:v>3.1849569995262201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FB-4678-AB7A-CD0D73F28326}"/>
            </c:ext>
          </c:extLst>
        </c:ser>
        <c:ser>
          <c:idx val="2"/>
          <c:order val="2"/>
          <c:tx>
            <c:v>3700 elementos</c:v>
          </c:tx>
          <c:spPr>
            <a:ln w="6350" cap="rnd">
              <a:solidFill>
                <a:schemeClr val="accent3"/>
              </a:solidFill>
              <a:prstDash val="dashDot"/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Extra 1'!$J$4:$J$23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'Dados Extra 1'!$O$4:$O$23</c:f>
              <c:numCache>
                <c:formatCode>General</c:formatCode>
                <c:ptCount val="20"/>
                <c:pt idx="0">
                  <c:v>0.36731987588395498</c:v>
                </c:pt>
                <c:pt idx="1">
                  <c:v>0.67827900361017701</c:v>
                </c:pt>
                <c:pt idx="2">
                  <c:v>0.76291272602735305</c:v>
                </c:pt>
                <c:pt idx="3">
                  <c:v>0.92717089362034</c:v>
                </c:pt>
                <c:pt idx="4">
                  <c:v>1.1123799578037299</c:v>
                </c:pt>
                <c:pt idx="5">
                  <c:v>1.30703123369531</c:v>
                </c:pt>
                <c:pt idx="6">
                  <c:v>1.45672795552044</c:v>
                </c:pt>
                <c:pt idx="7">
                  <c:v>1.64302373690753</c:v>
                </c:pt>
                <c:pt idx="8">
                  <c:v>1.6840762708163901</c:v>
                </c:pt>
                <c:pt idx="9">
                  <c:v>1.6947158786924601</c:v>
                </c:pt>
                <c:pt idx="10">
                  <c:v>2.0417276014607602</c:v>
                </c:pt>
                <c:pt idx="11">
                  <c:v>2.0722413776250002</c:v>
                </c:pt>
                <c:pt idx="12">
                  <c:v>2.30762611720598</c:v>
                </c:pt>
                <c:pt idx="13">
                  <c:v>2.4740362755491501</c:v>
                </c:pt>
                <c:pt idx="14">
                  <c:v>2.57032662090023</c:v>
                </c:pt>
                <c:pt idx="15">
                  <c:v>2.6484622393046799</c:v>
                </c:pt>
                <c:pt idx="16">
                  <c:v>2.6810597505031701</c:v>
                </c:pt>
                <c:pt idx="17">
                  <c:v>2.9166136465677099</c:v>
                </c:pt>
                <c:pt idx="18">
                  <c:v>2.9872223670123299</c:v>
                </c:pt>
                <c:pt idx="19">
                  <c:v>3.1350571499456898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CFB-4678-AB7A-CD0D73F283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0868560"/>
        <c:axId val="-830869648"/>
      </c:scatterChart>
      <c:valAx>
        <c:axId val="-830868560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Espectro de frequência natural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0869648"/>
        <c:crosses val="autoZero"/>
        <c:crossBetween val="midCat"/>
        <c:majorUnit val="1"/>
      </c:valAx>
      <c:valAx>
        <c:axId val="-83086964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Frequência (Hz)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0868560"/>
        <c:crosses val="autoZero"/>
        <c:crossBetween val="midCat"/>
        <c:majorUnit val="0.5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8.7875711255139516E-2"/>
          <c:y val="4.2452974628171471E-2"/>
          <c:w val="0.28000593427487802"/>
          <c:h val="0.262154418197725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88327772636577"/>
          <c:y val="4.8714130005825647E-2"/>
          <c:w val="0.75203392813548542"/>
          <c:h val="0.76958121135812674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Extra 1'!$M$21:$M$40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1'!$Q$21:$Q$40</c:f>
              <c:numCache>
                <c:formatCode>0.000000%</c:formatCode>
                <c:ptCount val="20"/>
                <c:pt idx="0">
                  <c:v>4.3636756357677223E-3</c:v>
                </c:pt>
                <c:pt idx="1">
                  <c:v>2.4604267059552522E-2</c:v>
                </c:pt>
                <c:pt idx="2">
                  <c:v>2.9849750625085946E-2</c:v>
                </c:pt>
                <c:pt idx="3">
                  <c:v>2.3045339663077712E-2</c:v>
                </c:pt>
                <c:pt idx="4">
                  <c:v>7.2017686260223979E-2</c:v>
                </c:pt>
                <c:pt idx="5">
                  <c:v>1.6573304227724048E-2</c:v>
                </c:pt>
                <c:pt idx="6">
                  <c:v>9.1753796877706538E-3</c:v>
                </c:pt>
                <c:pt idx="7">
                  <c:v>1.9810972151586042E-2</c:v>
                </c:pt>
                <c:pt idx="8">
                  <c:v>2.1581841824996895E-2</c:v>
                </c:pt>
                <c:pt idx="9">
                  <c:v>5.6848440770285065E-2</c:v>
                </c:pt>
                <c:pt idx="10">
                  <c:v>2.7405225603664044E-2</c:v>
                </c:pt>
                <c:pt idx="11">
                  <c:v>6.077761280320864E-2</c:v>
                </c:pt>
                <c:pt idx="12">
                  <c:v>1.0107460796812469E-2</c:v>
                </c:pt>
                <c:pt idx="13">
                  <c:v>9.5006524337936191E-3</c:v>
                </c:pt>
                <c:pt idx="14">
                  <c:v>9.536446617253308E-3</c:v>
                </c:pt>
                <c:pt idx="15">
                  <c:v>2.9366867285493051E-2</c:v>
                </c:pt>
                <c:pt idx="16">
                  <c:v>3.199111246277625E-2</c:v>
                </c:pt>
                <c:pt idx="17">
                  <c:v>3.8898677170599244E-3</c:v>
                </c:pt>
                <c:pt idx="18">
                  <c:v>1.8607624422326954E-2</c:v>
                </c:pt>
                <c:pt idx="19">
                  <c:v>1.0199483802317274E-2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A3-424A-B84D-11C2478386DE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6350">
                <a:solidFill>
                  <a:schemeClr val="tx1"/>
                </a:solidFill>
              </a:ln>
              <a:effectLst/>
            </c:spPr>
          </c:marker>
          <c:xVal>
            <c:numRef>
              <c:f>'Resultados Extra 1'!$M$21:$M$40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1'!$T$21:$T$40</c:f>
              <c:numCache>
                <c:formatCode>0.000000%</c:formatCode>
                <c:ptCount val="20"/>
                <c:pt idx="0">
                  <c:v>4.1694862292990277E-3</c:v>
                </c:pt>
                <c:pt idx="1">
                  <c:v>1.0298787727649739E-2</c:v>
                </c:pt>
                <c:pt idx="2">
                  <c:v>1.1034950538409491E-2</c:v>
                </c:pt>
                <c:pt idx="3">
                  <c:v>1.1345149383077213E-2</c:v>
                </c:pt>
                <c:pt idx="4">
                  <c:v>3.2247649799412734E-2</c:v>
                </c:pt>
                <c:pt idx="5">
                  <c:v>6.0367168160185662E-3</c:v>
                </c:pt>
                <c:pt idx="6">
                  <c:v>1.1876632775965343E-3</c:v>
                </c:pt>
                <c:pt idx="7">
                  <c:v>1.1047867123000479E-2</c:v>
                </c:pt>
                <c:pt idx="8">
                  <c:v>5.9736612740247108E-3</c:v>
                </c:pt>
                <c:pt idx="9">
                  <c:v>2.7237010340791377E-2</c:v>
                </c:pt>
                <c:pt idx="10">
                  <c:v>1.2207545091709437E-2</c:v>
                </c:pt>
                <c:pt idx="11">
                  <c:v>3.6494353444579811E-2</c:v>
                </c:pt>
                <c:pt idx="12">
                  <c:v>5.7337075852478313E-3</c:v>
                </c:pt>
                <c:pt idx="13">
                  <c:v>3.2606921350210017E-3</c:v>
                </c:pt>
                <c:pt idx="14">
                  <c:v>1.6517032580719592E-3</c:v>
                </c:pt>
                <c:pt idx="15">
                  <c:v>1.5028348176430712E-2</c:v>
                </c:pt>
                <c:pt idx="16">
                  <c:v>3.1541109458276401E-2</c:v>
                </c:pt>
                <c:pt idx="17">
                  <c:v>3.044875942204742E-3</c:v>
                </c:pt>
                <c:pt idx="18">
                  <c:v>1.0858565137382706E-2</c:v>
                </c:pt>
                <c:pt idx="19">
                  <c:v>7.7547804736290468E-3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A3-424A-B84D-11C2478386DE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'Resultados Extra 1'!$M$21:$M$40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1'!$W$21:$W$40</c:f>
              <c:numCache>
                <c:formatCode>0.000000%</c:formatCode>
                <c:ptCount val="20"/>
                <c:pt idx="0">
                  <c:v>4.7578028057188634E-3</c:v>
                </c:pt>
                <c:pt idx="1">
                  <c:v>1.5131078961347982E-3</c:v>
                </c:pt>
                <c:pt idx="2">
                  <c:v>2.8021636234670461E-3</c:v>
                </c:pt>
                <c:pt idx="3">
                  <c:v>9.3777312029598664E-4</c:v>
                </c:pt>
                <c:pt idx="4">
                  <c:v>8.4118312580575092E-3</c:v>
                </c:pt>
                <c:pt idx="5">
                  <c:v>1.4116761382832992E-4</c:v>
                </c:pt>
                <c:pt idx="6">
                  <c:v>3.3674540343721349E-4</c:v>
                </c:pt>
                <c:pt idx="7">
                  <c:v>2.0731140680846534E-3</c:v>
                </c:pt>
                <c:pt idx="8">
                  <c:v>7.1794413063246143E-4</c:v>
                </c:pt>
                <c:pt idx="9">
                  <c:v>8.6384811582724125E-3</c:v>
                </c:pt>
                <c:pt idx="10">
                  <c:v>2.4224843950588991E-3</c:v>
                </c:pt>
                <c:pt idx="11">
                  <c:v>1.0215289106036102E-2</c:v>
                </c:pt>
                <c:pt idx="12">
                  <c:v>4.0370614394764725E-4</c:v>
                </c:pt>
                <c:pt idx="13">
                  <c:v>1.5135482444233626E-4</c:v>
                </c:pt>
                <c:pt idx="14">
                  <c:v>1.6093548680756117E-3</c:v>
                </c:pt>
                <c:pt idx="15">
                  <c:v>4.1112852789922218E-3</c:v>
                </c:pt>
                <c:pt idx="16">
                  <c:v>1.1643286436559703E-2</c:v>
                </c:pt>
                <c:pt idx="17">
                  <c:v>1.5040767880629196E-3</c:v>
                </c:pt>
                <c:pt idx="18">
                  <c:v>2.8900752688775914E-3</c:v>
                </c:pt>
                <c:pt idx="19">
                  <c:v>9.3890620209844339E-6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4A3-424A-B84D-11C247838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0866384"/>
        <c:axId val="-830875088"/>
      </c:scatterChart>
      <c:valAx>
        <c:axId val="-830866384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</a:t>
                </a:r>
                <a:r>
                  <a:rPr lang="pt-BR" baseline="0"/>
                  <a:t> de frequências naturais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75088"/>
        <c:crosses val="autoZero"/>
        <c:crossBetween val="midCat"/>
        <c:majorUnit val="1"/>
      </c:valAx>
      <c:valAx>
        <c:axId val="-830875088"/>
        <c:scaling>
          <c:orientation val="minMax"/>
          <c:max val="9.0000000000000024E-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66384"/>
        <c:crosses val="autoZero"/>
        <c:crossBetween val="midCat"/>
        <c:majorUnit val="9.0000000000000028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2227823922413927"/>
          <c:y val="5.7542329881795792E-2"/>
          <c:w val="0.34175323122846923"/>
          <c:h val="0.213604818182143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38777861977839"/>
          <c:y val="4.3452390861290331E-2"/>
          <c:w val="0.78352790632593161"/>
          <c:h val="0.76845942771139619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>
                    <a:alpha val="98000"/>
                  </a:srgbClr>
                </a:solidFill>
                <a:prstDash val="sysDash"/>
              </a:ln>
              <a:effectLst/>
            </c:spPr>
          </c:marker>
          <c:xVal>
            <c:numRef>
              <c:f>'Resultados Extra 1'!$Z$21:$Z$40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1'!$AD$21:$AD$40</c:f>
              <c:numCache>
                <c:formatCode>0.000000%</c:formatCode>
                <c:ptCount val="20"/>
                <c:pt idx="0">
                  <c:v>2.9765817779970061E-2</c:v>
                </c:pt>
                <c:pt idx="1">
                  <c:v>4.1971294561701344E-2</c:v>
                </c:pt>
                <c:pt idx="2">
                  <c:v>9.6144333908751278E-3</c:v>
                </c:pt>
                <c:pt idx="3">
                  <c:v>3.1974382247976843E-2</c:v>
                </c:pt>
                <c:pt idx="4">
                  <c:v>1.4717872138989483E-2</c:v>
                </c:pt>
                <c:pt idx="5">
                  <c:v>1.5487230706782658E-2</c:v>
                </c:pt>
                <c:pt idx="6">
                  <c:v>1.069988798301776E-3</c:v>
                </c:pt>
                <c:pt idx="7">
                  <c:v>6.3500489077567002E-2</c:v>
                </c:pt>
                <c:pt idx="8">
                  <c:v>3.2176983560282084E-2</c:v>
                </c:pt>
                <c:pt idx="9">
                  <c:v>1.1165065251881297E-3</c:v>
                </c:pt>
                <c:pt idx="10">
                  <c:v>4.242163382771144E-3</c:v>
                </c:pt>
                <c:pt idx="11">
                  <c:v>3.6030555811248613E-3</c:v>
                </c:pt>
                <c:pt idx="12">
                  <c:v>1.0154931893140927E-2</c:v>
                </c:pt>
                <c:pt idx="13">
                  <c:v>1.5421964340474706E-2</c:v>
                </c:pt>
                <c:pt idx="14">
                  <c:v>6.686178588164364E-2</c:v>
                </c:pt>
                <c:pt idx="15">
                  <c:v>1.7561515362058102E-2</c:v>
                </c:pt>
                <c:pt idx="16">
                  <c:v>5.8843034592268601E-3</c:v>
                </c:pt>
                <c:pt idx="17">
                  <c:v>3.2368336064081536E-2</c:v>
                </c:pt>
                <c:pt idx="18">
                  <c:v>5.9580349830681091E-2</c:v>
                </c:pt>
                <c:pt idx="19">
                  <c:v>4.3264333513776679E-4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73-4933-BEB5-D7D90E9D88D8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Extra 1'!$Z$21:$Z$40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1'!$AG$21:$AG$40</c:f>
              <c:numCache>
                <c:formatCode>0.000000%</c:formatCode>
                <c:ptCount val="20"/>
                <c:pt idx="0">
                  <c:v>4.1846544502035709E-3</c:v>
                </c:pt>
                <c:pt idx="1">
                  <c:v>2.9257398216531248E-2</c:v>
                </c:pt>
                <c:pt idx="2">
                  <c:v>5.7401448810763733E-3</c:v>
                </c:pt>
                <c:pt idx="3">
                  <c:v>2.0433512472909608E-2</c:v>
                </c:pt>
                <c:pt idx="4">
                  <c:v>1.4615858415455634E-2</c:v>
                </c:pt>
                <c:pt idx="5">
                  <c:v>1.1523157805455354E-2</c:v>
                </c:pt>
                <c:pt idx="6">
                  <c:v>5.439080427799654E-4</c:v>
                </c:pt>
                <c:pt idx="7">
                  <c:v>5.3038511981829154E-3</c:v>
                </c:pt>
                <c:pt idx="8">
                  <c:v>2.7986617042322333E-3</c:v>
                </c:pt>
                <c:pt idx="9">
                  <c:v>5.3525603817421662E-4</c:v>
                </c:pt>
                <c:pt idx="10">
                  <c:v>8.0564933400867674E-3</c:v>
                </c:pt>
                <c:pt idx="11">
                  <c:v>5.8606963547462793E-4</c:v>
                </c:pt>
                <c:pt idx="12">
                  <c:v>1.3566290945113909E-2</c:v>
                </c:pt>
                <c:pt idx="13">
                  <c:v>1.1046361897314543E-2</c:v>
                </c:pt>
                <c:pt idx="14">
                  <c:v>1.1012713402748781E-2</c:v>
                </c:pt>
                <c:pt idx="15">
                  <c:v>1.0413809294573886E-3</c:v>
                </c:pt>
                <c:pt idx="16">
                  <c:v>7.9392733928945417E-3</c:v>
                </c:pt>
                <c:pt idx="17">
                  <c:v>4.1698568265262723E-3</c:v>
                </c:pt>
                <c:pt idx="18">
                  <c:v>1.5201888844358238E-3</c:v>
                </c:pt>
                <c:pt idx="19">
                  <c:v>6.7318995568504012E-3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73-4933-BEB5-D7D90E9D88D8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'Resultados Extra 1'!$Z$21:$Z$40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1'!$AJ$21:$AJ$40</c:f>
              <c:numCache>
                <c:formatCode>0.000000%</c:formatCode>
                <c:ptCount val="20"/>
                <c:pt idx="0">
                  <c:v>2.6926893146737201E-3</c:v>
                </c:pt>
                <c:pt idx="1">
                  <c:v>2.8216516540499347E-2</c:v>
                </c:pt>
                <c:pt idx="2">
                  <c:v>7.4410119013789229E-3</c:v>
                </c:pt>
                <c:pt idx="3">
                  <c:v>1.4675010891976467E-2</c:v>
                </c:pt>
                <c:pt idx="4">
                  <c:v>4.0666999919538567E-3</c:v>
                </c:pt>
                <c:pt idx="5">
                  <c:v>6.3416731174629724E-3</c:v>
                </c:pt>
                <c:pt idx="6">
                  <c:v>1.1571776289909647E-2</c:v>
                </c:pt>
                <c:pt idx="7">
                  <c:v>4.6077694757894593E-3</c:v>
                </c:pt>
                <c:pt idx="8">
                  <c:v>3.3192344133323522E-3</c:v>
                </c:pt>
                <c:pt idx="9">
                  <c:v>1.891304964418618E-3</c:v>
                </c:pt>
                <c:pt idx="10">
                  <c:v>1.9845788542682469E-5</c:v>
                </c:pt>
                <c:pt idx="11">
                  <c:v>1.2170811983693319E-3</c:v>
                </c:pt>
                <c:pt idx="12">
                  <c:v>3.3929706835785591E-3</c:v>
                </c:pt>
                <c:pt idx="13">
                  <c:v>1.6883752661963904E-3</c:v>
                </c:pt>
                <c:pt idx="14">
                  <c:v>2.0696839112361952E-4</c:v>
                </c:pt>
                <c:pt idx="15">
                  <c:v>4.0584004435576864E-3</c:v>
                </c:pt>
                <c:pt idx="16">
                  <c:v>5.7111698999337524E-4</c:v>
                </c:pt>
                <c:pt idx="17">
                  <c:v>3.527768934808072E-4</c:v>
                </c:pt>
                <c:pt idx="18">
                  <c:v>1.7554456061952747E-4</c:v>
                </c:pt>
                <c:pt idx="19">
                  <c:v>1.4994679289089177E-3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673-4933-BEB5-D7D90E9D88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0878896"/>
        <c:axId val="-830871280"/>
      </c:scatterChart>
      <c:valAx>
        <c:axId val="-830878896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</a:t>
                </a:r>
                <a:r>
                  <a:rPr lang="pt-BR" baseline="0"/>
                  <a:t> de frequências naturais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71280"/>
        <c:crosses val="autoZero"/>
        <c:crossBetween val="midCat"/>
        <c:majorUnit val="1"/>
      </c:valAx>
      <c:valAx>
        <c:axId val="-830871280"/>
        <c:scaling>
          <c:orientation val="minMax"/>
          <c:max val="9.0000000000000024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78896"/>
        <c:crosses val="autoZero"/>
        <c:crossBetween val="midCat"/>
        <c:majorUnit val="9.0000000000000028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8137592712034969"/>
          <c:y val="6.0408626560726444E-2"/>
          <c:w val="0.2610678802375368"/>
          <c:h val="0.24287693205016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977784535582155"/>
          <c:y val="5.5583578217185188E-2"/>
          <c:w val="0.79213783958988848"/>
          <c:h val="0.77334833577085205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>
                    <a:alpha val="96000"/>
                  </a:srgbClr>
                </a:solidFill>
              </a:ln>
              <a:effectLst/>
            </c:spPr>
          </c:marker>
          <c:xVal>
            <c:numRef>
              <c:f>'Resultados Extra 1'!$AM$21:$AM$40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1'!$AQ$21:$AQ$40</c:f>
              <c:numCache>
                <c:formatCode>0.000000%</c:formatCode>
                <c:ptCount val="20"/>
                <c:pt idx="0">
                  <c:v>2.0212489666427844E-2</c:v>
                </c:pt>
                <c:pt idx="1">
                  <c:v>7.4506757915456176E-3</c:v>
                </c:pt>
                <c:pt idx="2">
                  <c:v>1.8249397185522584E-2</c:v>
                </c:pt>
                <c:pt idx="3">
                  <c:v>5.6581624126893514E-2</c:v>
                </c:pt>
                <c:pt idx="4">
                  <c:v>5.3400942764172878E-2</c:v>
                </c:pt>
                <c:pt idx="5">
                  <c:v>3.0429829377376236E-2</c:v>
                </c:pt>
                <c:pt idx="6">
                  <c:v>1.7161528455282783E-2</c:v>
                </c:pt>
                <c:pt idx="7">
                  <c:v>5.1172929973379834E-2</c:v>
                </c:pt>
                <c:pt idx="8">
                  <c:v>4.2271021963565927E-2</c:v>
                </c:pt>
                <c:pt idx="9">
                  <c:v>4.2444773574540469E-2</c:v>
                </c:pt>
                <c:pt idx="10">
                  <c:v>2.8716926866694366E-2</c:v>
                </c:pt>
                <c:pt idx="11">
                  <c:v>6.3271233988493714E-2</c:v>
                </c:pt>
                <c:pt idx="12">
                  <c:v>1.7270726253650958E-2</c:v>
                </c:pt>
                <c:pt idx="13">
                  <c:v>1.4684214707165497E-2</c:v>
                </c:pt>
                <c:pt idx="14">
                  <c:v>2.4169209148610826E-2</c:v>
                </c:pt>
                <c:pt idx="15">
                  <c:v>3.2789308554649885E-2</c:v>
                </c:pt>
                <c:pt idx="16">
                  <c:v>5.1924675755593563E-2</c:v>
                </c:pt>
                <c:pt idx="17">
                  <c:v>2.7634793016668664E-2</c:v>
                </c:pt>
                <c:pt idx="18">
                  <c:v>2.0559940825599234E-2</c:v>
                </c:pt>
                <c:pt idx="19">
                  <c:v>2.9538815785496775E-2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43-4795-82CB-3267EF01AB62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Extra 1'!$AM$21:$AM$40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1'!$AT$21:$AT$40</c:f>
              <c:numCache>
                <c:formatCode>0.000000%</c:formatCode>
                <c:ptCount val="20"/>
                <c:pt idx="0">
                  <c:v>3.9728554435999267E-3</c:v>
                </c:pt>
                <c:pt idx="1">
                  <c:v>1.5830778734543809E-3</c:v>
                </c:pt>
                <c:pt idx="2">
                  <c:v>1.2868838514392428E-2</c:v>
                </c:pt>
                <c:pt idx="3">
                  <c:v>4.6686220424328002E-3</c:v>
                </c:pt>
                <c:pt idx="4">
                  <c:v>1.7052250800267524E-2</c:v>
                </c:pt>
                <c:pt idx="5">
                  <c:v>5.1239943850501773E-3</c:v>
                </c:pt>
                <c:pt idx="6">
                  <c:v>5.0972657409442236E-3</c:v>
                </c:pt>
                <c:pt idx="7">
                  <c:v>1.251286254427807E-2</c:v>
                </c:pt>
                <c:pt idx="8">
                  <c:v>6.4461928288600083E-3</c:v>
                </c:pt>
                <c:pt idx="9">
                  <c:v>8.0440721961180899E-3</c:v>
                </c:pt>
                <c:pt idx="10">
                  <c:v>6.8554073479467174E-3</c:v>
                </c:pt>
                <c:pt idx="11">
                  <c:v>1.8265305614175064E-2</c:v>
                </c:pt>
                <c:pt idx="12">
                  <c:v>3.9572212782616831E-3</c:v>
                </c:pt>
                <c:pt idx="13">
                  <c:v>3.524835746963485E-3</c:v>
                </c:pt>
                <c:pt idx="14">
                  <c:v>6.7567932517570177E-3</c:v>
                </c:pt>
                <c:pt idx="15">
                  <c:v>8.0718465527085115E-3</c:v>
                </c:pt>
                <c:pt idx="16">
                  <c:v>4.3842979397321329E-3</c:v>
                </c:pt>
                <c:pt idx="17">
                  <c:v>5.404795519725762E-3</c:v>
                </c:pt>
                <c:pt idx="18">
                  <c:v>3.6376020837605621E-3</c:v>
                </c:pt>
                <c:pt idx="19">
                  <c:v>4.1781654656142002E-3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43-4795-82CB-3267EF01AB62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'Resultados Extra 1'!$AM$21:$AM$40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1'!$AW$21:$AW$40</c:f>
              <c:numCache>
                <c:formatCode>0.000000%</c:formatCode>
                <c:ptCount val="20"/>
                <c:pt idx="0">
                  <c:v>1.2710416566963612E-3</c:v>
                </c:pt>
                <c:pt idx="1">
                  <c:v>2.3088744726041274E-2</c:v>
                </c:pt>
                <c:pt idx="2">
                  <c:v>1.7670215081109627E-3</c:v>
                </c:pt>
                <c:pt idx="3">
                  <c:v>1.4147504921272114E-2</c:v>
                </c:pt>
                <c:pt idx="4">
                  <c:v>7.1901825798816868E-3</c:v>
                </c:pt>
                <c:pt idx="5">
                  <c:v>4.9715316464158119E-3</c:v>
                </c:pt>
                <c:pt idx="6">
                  <c:v>9.4140439546930017E-4</c:v>
                </c:pt>
                <c:pt idx="7">
                  <c:v>5.2623262803941934E-3</c:v>
                </c:pt>
                <c:pt idx="8">
                  <c:v>1.5952428717302841E-3</c:v>
                </c:pt>
                <c:pt idx="9">
                  <c:v>2.5506508098896812E-3</c:v>
                </c:pt>
                <c:pt idx="10">
                  <c:v>1.0387790689133918E-3</c:v>
                </c:pt>
                <c:pt idx="11">
                  <c:v>2.0101412762511864E-3</c:v>
                </c:pt>
                <c:pt idx="12">
                  <c:v>4.7893026321702622E-4</c:v>
                </c:pt>
                <c:pt idx="13">
                  <c:v>5.8120319672348344E-3</c:v>
                </c:pt>
                <c:pt idx="14">
                  <c:v>2.3654139453843609E-3</c:v>
                </c:pt>
                <c:pt idx="15">
                  <c:v>4.779654644943513E-3</c:v>
                </c:pt>
                <c:pt idx="16">
                  <c:v>1.0005635443087546E-2</c:v>
                </c:pt>
                <c:pt idx="17">
                  <c:v>7.0490567518616907E-3</c:v>
                </c:pt>
                <c:pt idx="18">
                  <c:v>1.0930059743203917E-2</c:v>
                </c:pt>
                <c:pt idx="19">
                  <c:v>8.3522943083041892E-3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43-4795-82CB-3267EF01A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0879440"/>
        <c:axId val="-830880528"/>
      </c:scatterChart>
      <c:valAx>
        <c:axId val="-830879440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 dirty="0"/>
                  <a:t>Espectro de frequência </a:t>
                </a:r>
                <a:r>
                  <a:rPr lang="pt-BR" dirty="0" smtClean="0"/>
                  <a:t>naturais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80528"/>
        <c:crosses val="autoZero"/>
        <c:crossBetween val="midCat"/>
        <c:majorUnit val="1"/>
      </c:valAx>
      <c:valAx>
        <c:axId val="-830880528"/>
        <c:scaling>
          <c:orientation val="minMax"/>
          <c:max val="9.0000000000000024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79440"/>
        <c:crosses val="autoZero"/>
        <c:crossBetween val="midCat"/>
        <c:majorUnit val="9.0000000000000028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8338242278731653"/>
          <c:y val="6.3729267884067686E-2"/>
          <c:w val="0.27965892707320855"/>
          <c:h val="0.218315350029204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62785207404631"/>
          <c:y val="2.9631713688415561E-2"/>
          <c:w val="0.84629369245510977"/>
          <c:h val="0.82632112419927628"/>
        </c:manualLayout>
      </c:layout>
      <c:scatterChart>
        <c:scatterStyle val="lineMarker"/>
        <c:varyColors val="0"/>
        <c:ser>
          <c:idx val="0"/>
          <c:order val="0"/>
          <c:tx>
            <c:v>FBR r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Extra 1'!$M$21:$M$40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1'!$W$21:$W$40</c:f>
              <c:numCache>
                <c:formatCode>0.000000%</c:formatCode>
                <c:ptCount val="20"/>
                <c:pt idx="0">
                  <c:v>4.7578028057188634E-3</c:v>
                </c:pt>
                <c:pt idx="1">
                  <c:v>1.5131078961347982E-3</c:v>
                </c:pt>
                <c:pt idx="2">
                  <c:v>2.8021636234670461E-3</c:v>
                </c:pt>
                <c:pt idx="3">
                  <c:v>9.3777312029598664E-4</c:v>
                </c:pt>
                <c:pt idx="4">
                  <c:v>8.4118312580575092E-3</c:v>
                </c:pt>
                <c:pt idx="5">
                  <c:v>1.4116761382832992E-4</c:v>
                </c:pt>
                <c:pt idx="6">
                  <c:v>3.3674540343721349E-4</c:v>
                </c:pt>
                <c:pt idx="7">
                  <c:v>2.0731140680846534E-3</c:v>
                </c:pt>
                <c:pt idx="8">
                  <c:v>7.1794413063246143E-4</c:v>
                </c:pt>
                <c:pt idx="9">
                  <c:v>8.6384811582724125E-3</c:v>
                </c:pt>
                <c:pt idx="10">
                  <c:v>2.4224843950588991E-3</c:v>
                </c:pt>
                <c:pt idx="11">
                  <c:v>1.0215289106036102E-2</c:v>
                </c:pt>
                <c:pt idx="12">
                  <c:v>4.0370614394764725E-4</c:v>
                </c:pt>
                <c:pt idx="13">
                  <c:v>1.5135482444233626E-4</c:v>
                </c:pt>
                <c:pt idx="14">
                  <c:v>1.6093548680756117E-3</c:v>
                </c:pt>
                <c:pt idx="15">
                  <c:v>4.1112852789922218E-3</c:v>
                </c:pt>
                <c:pt idx="16">
                  <c:v>1.1643286436559703E-2</c:v>
                </c:pt>
                <c:pt idx="17">
                  <c:v>1.5040767880629196E-3</c:v>
                </c:pt>
                <c:pt idx="18">
                  <c:v>2.8900752688775914E-3</c:v>
                </c:pt>
                <c:pt idx="19">
                  <c:v>9.3890620209844339E-6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A2-492C-8629-2C59B07F90DE}"/>
            </c:ext>
          </c:extLst>
        </c:ser>
        <c:ser>
          <c:idx val="1"/>
          <c:order val="1"/>
          <c:tx>
            <c:v>FBR (1-r)^3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Extra 1'!$Z$21:$Z$40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1'!$AJ$21:$AJ$40</c:f>
              <c:numCache>
                <c:formatCode>0.000000%</c:formatCode>
                <c:ptCount val="20"/>
                <c:pt idx="0">
                  <c:v>2.6926893146737201E-3</c:v>
                </c:pt>
                <c:pt idx="1">
                  <c:v>2.8216516540499347E-2</c:v>
                </c:pt>
                <c:pt idx="2">
                  <c:v>7.4410119013789229E-3</c:v>
                </c:pt>
                <c:pt idx="3">
                  <c:v>1.4675010891976467E-2</c:v>
                </c:pt>
                <c:pt idx="4">
                  <c:v>4.0666999919538567E-3</c:v>
                </c:pt>
                <c:pt idx="5">
                  <c:v>6.3416731174629724E-3</c:v>
                </c:pt>
                <c:pt idx="6">
                  <c:v>1.1571776289909647E-2</c:v>
                </c:pt>
                <c:pt idx="7">
                  <c:v>4.6077694757894593E-3</c:v>
                </c:pt>
                <c:pt idx="8">
                  <c:v>3.3192344133323522E-3</c:v>
                </c:pt>
                <c:pt idx="9">
                  <c:v>1.891304964418618E-3</c:v>
                </c:pt>
                <c:pt idx="10">
                  <c:v>1.9845788542682469E-5</c:v>
                </c:pt>
                <c:pt idx="11">
                  <c:v>1.2170811983693319E-3</c:v>
                </c:pt>
                <c:pt idx="12">
                  <c:v>3.3929706835785591E-3</c:v>
                </c:pt>
                <c:pt idx="13">
                  <c:v>1.6883752661963904E-3</c:v>
                </c:pt>
                <c:pt idx="14">
                  <c:v>2.0696839112361952E-4</c:v>
                </c:pt>
                <c:pt idx="15">
                  <c:v>4.0584004435576864E-3</c:v>
                </c:pt>
                <c:pt idx="16">
                  <c:v>5.7111698999337524E-4</c:v>
                </c:pt>
                <c:pt idx="17">
                  <c:v>3.527768934808072E-4</c:v>
                </c:pt>
                <c:pt idx="18">
                  <c:v>1.7554456061952747E-4</c:v>
                </c:pt>
                <c:pt idx="19">
                  <c:v>1.4994679289089177E-3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8A2-492C-8629-2C59B07F90DE}"/>
            </c:ext>
          </c:extLst>
        </c:ser>
        <c:ser>
          <c:idx val="2"/>
          <c:order val="2"/>
          <c:tx>
            <c:v>FBR r^2Lnr</c:v>
          </c:tx>
          <c:spPr>
            <a:ln w="6350" cap="rnd">
              <a:solidFill>
                <a:srgbClr val="0070C0"/>
              </a:solidFill>
              <a:prstDash val="dashDot"/>
              <a:round/>
            </a:ln>
            <a:effectLst/>
          </c:spPr>
          <c:marker>
            <c:symbol val="triang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'Resultados Extra 1'!$AM$21:$AM$40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1'!$AW$21:$AW$40</c:f>
              <c:numCache>
                <c:formatCode>0.000000%</c:formatCode>
                <c:ptCount val="20"/>
                <c:pt idx="0">
                  <c:v>1.2710416566963612E-3</c:v>
                </c:pt>
                <c:pt idx="1">
                  <c:v>2.3088744726041274E-2</c:v>
                </c:pt>
                <c:pt idx="2">
                  <c:v>1.7670215081109627E-3</c:v>
                </c:pt>
                <c:pt idx="3">
                  <c:v>1.4147504921272114E-2</c:v>
                </c:pt>
                <c:pt idx="4">
                  <c:v>7.1901825798816868E-3</c:v>
                </c:pt>
                <c:pt idx="5">
                  <c:v>4.9715316464158119E-3</c:v>
                </c:pt>
                <c:pt idx="6">
                  <c:v>9.4140439546930017E-4</c:v>
                </c:pt>
                <c:pt idx="7">
                  <c:v>5.2623262803941934E-3</c:v>
                </c:pt>
                <c:pt idx="8">
                  <c:v>1.5952428717302841E-3</c:v>
                </c:pt>
                <c:pt idx="9">
                  <c:v>2.5506508098896812E-3</c:v>
                </c:pt>
                <c:pt idx="10">
                  <c:v>1.0387790689133918E-3</c:v>
                </c:pt>
                <c:pt idx="11">
                  <c:v>2.0101412762511864E-3</c:v>
                </c:pt>
                <c:pt idx="12">
                  <c:v>4.7893026321702622E-4</c:v>
                </c:pt>
                <c:pt idx="13">
                  <c:v>5.8120319672348344E-3</c:v>
                </c:pt>
                <c:pt idx="14">
                  <c:v>2.3654139453843609E-3</c:v>
                </c:pt>
                <c:pt idx="15">
                  <c:v>4.779654644943513E-3</c:v>
                </c:pt>
                <c:pt idx="16">
                  <c:v>1.0005635443087546E-2</c:v>
                </c:pt>
                <c:pt idx="17">
                  <c:v>7.0490567518616907E-3</c:v>
                </c:pt>
                <c:pt idx="18">
                  <c:v>1.0930059743203917E-2</c:v>
                </c:pt>
                <c:pt idx="19">
                  <c:v>8.3522943083041892E-3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8A2-492C-8629-2C59B07F90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0866928"/>
        <c:axId val="-830872368"/>
      </c:scatterChart>
      <c:valAx>
        <c:axId val="-830866928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Frequências MEF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72368"/>
        <c:crosses val="autoZero"/>
        <c:crossBetween val="midCat"/>
        <c:majorUnit val="1"/>
      </c:valAx>
      <c:valAx>
        <c:axId val="-830872368"/>
        <c:scaling>
          <c:orientation val="minMax"/>
          <c:max val="3.0000000000000006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66928"/>
        <c:crosses val="autoZero"/>
        <c:crossBetween val="midCat"/>
        <c:majorUnit val="3.0000000000000009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2101652403779728"/>
          <c:y val="3.6191406031652565E-2"/>
          <c:w val="0.34164059248356909"/>
          <c:h val="0.248920025068280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06142844736855"/>
          <c:y val="6.6932931255933428E-2"/>
          <c:w val="0.78855285501358208"/>
          <c:h val="0.76286591835595008"/>
        </c:manualLayout>
      </c:layout>
      <c:scatterChart>
        <c:scatterStyle val="lineMarker"/>
        <c:varyColors val="0"/>
        <c:ser>
          <c:idx val="0"/>
          <c:order val="0"/>
          <c:tx>
            <c:v>FBR r</c:v>
          </c:tx>
          <c:spPr>
            <a:ln w="6350" cap="rnd">
              <a:noFill/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FF0000"/>
                </a:solidFill>
                <a:prstDash val="sysDash"/>
              </a:ln>
              <a:effectLst/>
            </c:spPr>
            <c:trendlineType val="exp"/>
            <c:dispRSqr val="0"/>
            <c:dispEq val="0"/>
          </c:trendline>
          <c:xVal>
            <c:numRef>
              <c:f>'Resultados Extra 1'!$M$21:$M$40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1'!$W$21:$W$40</c:f>
              <c:numCache>
                <c:formatCode>0.000000%</c:formatCode>
                <c:ptCount val="20"/>
                <c:pt idx="0">
                  <c:v>4.7578028057188634E-3</c:v>
                </c:pt>
                <c:pt idx="1">
                  <c:v>1.5131078961347982E-3</c:v>
                </c:pt>
                <c:pt idx="2">
                  <c:v>2.8021636234670461E-3</c:v>
                </c:pt>
                <c:pt idx="3">
                  <c:v>9.3777312029598664E-4</c:v>
                </c:pt>
                <c:pt idx="4">
                  <c:v>8.4118312580575092E-3</c:v>
                </c:pt>
                <c:pt idx="5">
                  <c:v>1.4116761382832992E-4</c:v>
                </c:pt>
                <c:pt idx="6">
                  <c:v>3.3674540343721349E-4</c:v>
                </c:pt>
                <c:pt idx="7">
                  <c:v>2.0731140680846534E-3</c:v>
                </c:pt>
                <c:pt idx="8">
                  <c:v>7.1794413063246143E-4</c:v>
                </c:pt>
                <c:pt idx="9">
                  <c:v>8.6384811582724125E-3</c:v>
                </c:pt>
                <c:pt idx="10">
                  <c:v>2.4224843950588991E-3</c:v>
                </c:pt>
                <c:pt idx="11">
                  <c:v>1.0215289106036102E-2</c:v>
                </c:pt>
                <c:pt idx="12">
                  <c:v>4.0370614394764725E-4</c:v>
                </c:pt>
                <c:pt idx="13">
                  <c:v>1.5135482444233626E-4</c:v>
                </c:pt>
                <c:pt idx="14">
                  <c:v>1.6093548680756117E-3</c:v>
                </c:pt>
                <c:pt idx="15">
                  <c:v>4.1112852789922218E-3</c:v>
                </c:pt>
                <c:pt idx="16">
                  <c:v>1.1643286436559703E-2</c:v>
                </c:pt>
                <c:pt idx="17">
                  <c:v>1.5040767880629196E-3</c:v>
                </c:pt>
                <c:pt idx="18">
                  <c:v>2.8900752688775914E-3</c:v>
                </c:pt>
                <c:pt idx="19">
                  <c:v>9.3890620209844339E-6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1F-4FEB-B9BA-6E98D01667BC}"/>
            </c:ext>
          </c:extLst>
        </c:ser>
        <c:ser>
          <c:idx val="1"/>
          <c:order val="1"/>
          <c:tx>
            <c:v>FBR (1-r)^3</c:v>
          </c:tx>
          <c:spPr>
            <a:ln w="6350" cap="rnd">
              <a:noFill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tx1"/>
                </a:solidFill>
                <a:prstDash val="lgDashDotDot"/>
              </a:ln>
              <a:effectLst/>
            </c:spPr>
            <c:trendlineType val="exp"/>
            <c:dispRSqr val="0"/>
            <c:dispEq val="0"/>
          </c:trendline>
          <c:xVal>
            <c:numRef>
              <c:f>'Resultados Extra 1'!$Z$21:$Z$40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1'!$AJ$21:$AJ$40</c:f>
              <c:numCache>
                <c:formatCode>0.000000%</c:formatCode>
                <c:ptCount val="20"/>
                <c:pt idx="0">
                  <c:v>2.6926893146737201E-3</c:v>
                </c:pt>
                <c:pt idx="1">
                  <c:v>2.8216516540499347E-2</c:v>
                </c:pt>
                <c:pt idx="2">
                  <c:v>7.4410119013789229E-3</c:v>
                </c:pt>
                <c:pt idx="3">
                  <c:v>1.4675010891976467E-2</c:v>
                </c:pt>
                <c:pt idx="4">
                  <c:v>4.0666999919538567E-3</c:v>
                </c:pt>
                <c:pt idx="5">
                  <c:v>6.3416731174629724E-3</c:v>
                </c:pt>
                <c:pt idx="6">
                  <c:v>1.1571776289909647E-2</c:v>
                </c:pt>
                <c:pt idx="7">
                  <c:v>4.6077694757894593E-3</c:v>
                </c:pt>
                <c:pt idx="8">
                  <c:v>3.3192344133323522E-3</c:v>
                </c:pt>
                <c:pt idx="9">
                  <c:v>1.891304964418618E-3</c:v>
                </c:pt>
                <c:pt idx="10">
                  <c:v>1.9845788542682469E-5</c:v>
                </c:pt>
                <c:pt idx="11">
                  <c:v>1.2170811983693319E-3</c:v>
                </c:pt>
                <c:pt idx="12">
                  <c:v>3.3929706835785591E-3</c:v>
                </c:pt>
                <c:pt idx="13">
                  <c:v>1.6883752661963904E-3</c:v>
                </c:pt>
                <c:pt idx="14">
                  <c:v>2.0696839112361952E-4</c:v>
                </c:pt>
                <c:pt idx="15">
                  <c:v>4.0584004435576864E-3</c:v>
                </c:pt>
                <c:pt idx="16">
                  <c:v>5.7111698999337524E-4</c:v>
                </c:pt>
                <c:pt idx="17">
                  <c:v>3.527768934808072E-4</c:v>
                </c:pt>
                <c:pt idx="18">
                  <c:v>1.7554456061952747E-4</c:v>
                </c:pt>
                <c:pt idx="19">
                  <c:v>1.4994679289089177E-3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1F-4FEB-B9BA-6E98D01667BC}"/>
            </c:ext>
          </c:extLst>
        </c:ser>
        <c:ser>
          <c:idx val="2"/>
          <c:order val="2"/>
          <c:tx>
            <c:v>FBR r^2Lnr</c:v>
          </c:tx>
          <c:spPr>
            <a:ln w="6350" cap="rnd">
              <a:noFill/>
              <a:prstDash val="dashDot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0070C0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xVal>
            <c:numRef>
              <c:f>'Resultados Extra 1'!$AM$21:$AM$40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1'!$AW$21:$AW$40</c:f>
              <c:numCache>
                <c:formatCode>0.000000%</c:formatCode>
                <c:ptCount val="20"/>
                <c:pt idx="0">
                  <c:v>1.2710416566963612E-3</c:v>
                </c:pt>
                <c:pt idx="1">
                  <c:v>2.3088744726041274E-2</c:v>
                </c:pt>
                <c:pt idx="2">
                  <c:v>1.7670215081109627E-3</c:v>
                </c:pt>
                <c:pt idx="3">
                  <c:v>1.4147504921272114E-2</c:v>
                </c:pt>
                <c:pt idx="4">
                  <c:v>7.1901825798816868E-3</c:v>
                </c:pt>
                <c:pt idx="5">
                  <c:v>4.9715316464158119E-3</c:v>
                </c:pt>
                <c:pt idx="6">
                  <c:v>9.4140439546930017E-4</c:v>
                </c:pt>
                <c:pt idx="7">
                  <c:v>5.2623262803941934E-3</c:v>
                </c:pt>
                <c:pt idx="8">
                  <c:v>1.5952428717302841E-3</c:v>
                </c:pt>
                <c:pt idx="9">
                  <c:v>2.5506508098896812E-3</c:v>
                </c:pt>
                <c:pt idx="10">
                  <c:v>1.0387790689133918E-3</c:v>
                </c:pt>
                <c:pt idx="11">
                  <c:v>2.0101412762511864E-3</c:v>
                </c:pt>
                <c:pt idx="12">
                  <c:v>4.7893026321702622E-4</c:v>
                </c:pt>
                <c:pt idx="13">
                  <c:v>5.8120319672348344E-3</c:v>
                </c:pt>
                <c:pt idx="14">
                  <c:v>2.3654139453843609E-3</c:v>
                </c:pt>
                <c:pt idx="15">
                  <c:v>4.779654644943513E-3</c:v>
                </c:pt>
                <c:pt idx="16">
                  <c:v>1.0005635443087546E-2</c:v>
                </c:pt>
                <c:pt idx="17">
                  <c:v>7.0490567518616907E-3</c:v>
                </c:pt>
                <c:pt idx="18">
                  <c:v>1.0930059743203917E-2</c:v>
                </c:pt>
                <c:pt idx="19">
                  <c:v>8.3522943083041892E-3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B1F-4FEB-B9BA-6E98D01667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0878352"/>
        <c:axId val="-830870192"/>
      </c:scatterChart>
      <c:valAx>
        <c:axId val="-830878352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Frequências MEF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70192"/>
        <c:crosses val="autoZero"/>
        <c:crossBetween val="midCat"/>
        <c:majorUnit val="1"/>
      </c:valAx>
      <c:valAx>
        <c:axId val="-830870192"/>
        <c:scaling>
          <c:orientation val="minMax"/>
          <c:max val="1.5000000000000003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830878352"/>
        <c:crosses val="autoZero"/>
        <c:crossBetween val="midCat"/>
        <c:majorUnit val="1.5000000000000005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ayout>
        <c:manualLayout>
          <c:xMode val="edge"/>
          <c:yMode val="edge"/>
          <c:x val="0.46381181765404528"/>
          <c:y val="7.3703021164907581E-2"/>
          <c:w val="0.49884535563578103"/>
          <c:h val="0.38767007315574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FBR</a:t>
            </a:r>
            <a:r>
              <a:rPr lang="pt-BR" baseline="0" dirty="0" smtClean="0"/>
              <a:t> </a:t>
            </a:r>
            <a:r>
              <a:rPr lang="pt-BR" dirty="0" smtClean="0"/>
              <a:t>com </a:t>
            </a:r>
            <a:r>
              <a:rPr lang="pt-BR" dirty="0"/>
              <a:t>melhores resultados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DFA-46F7-A957-58AE6DD67C4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DFA-46F7-A957-58AE6DD67C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4DFA-46F7-A957-58AE6DD67C47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Plan1!$A$2:$A$4</c:f>
              <c:strCache>
                <c:ptCount val="3"/>
                <c:pt idx="0">
                  <c:v>Radial Simples (RS)</c:v>
                </c:pt>
                <c:pt idx="1">
                  <c:v>Wendland (W)</c:v>
                </c:pt>
                <c:pt idx="2">
                  <c:v>Placa Fina (PF)</c:v>
                </c:pt>
              </c:strCache>
            </c:strRef>
          </c:cat>
          <c:val>
            <c:numRef>
              <c:f>Plan1!$B$2:$B$4</c:f>
              <c:numCache>
                <c:formatCode>General</c:formatCode>
                <c:ptCount val="3"/>
                <c:pt idx="0">
                  <c:v>9</c:v>
                </c:pt>
                <c:pt idx="1">
                  <c:v>9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DFA-46F7-A957-58AE6DD67C4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86016964135857"/>
          <c:y val="5.0925925925925923E-2"/>
          <c:w val="0.84329303550057455"/>
          <c:h val="0.74350320793234181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'[Análise - Helmholtz para membrana Quadrada.xlsx]Plan1'!$A$28:$A$47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Quadrada.xlsx]Plan1'!$B$28:$B$47</c:f>
              <c:numCache>
                <c:formatCode>0.0000%</c:formatCode>
                <c:ptCount val="20"/>
                <c:pt idx="0">
                  <c:v>1E-4</c:v>
                </c:pt>
                <c:pt idx="1">
                  <c:v>1E-3</c:v>
                </c:pt>
                <c:pt idx="2">
                  <c:v>1.8E-3</c:v>
                </c:pt>
                <c:pt idx="3">
                  <c:v>1.1999999999999999E-3</c:v>
                </c:pt>
                <c:pt idx="4">
                  <c:v>1.6000000000000001E-3</c:v>
                </c:pt>
                <c:pt idx="5">
                  <c:v>2E-3</c:v>
                </c:pt>
                <c:pt idx="6">
                  <c:v>1E-3</c:v>
                </c:pt>
                <c:pt idx="7">
                  <c:v>8.0000000000000004E-4</c:v>
                </c:pt>
                <c:pt idx="8">
                  <c:v>4.0000000000000002E-4</c:v>
                </c:pt>
                <c:pt idx="9">
                  <c:v>5.0000000000000001E-4</c:v>
                </c:pt>
                <c:pt idx="10">
                  <c:v>2.3999999999999998E-3</c:v>
                </c:pt>
                <c:pt idx="11">
                  <c:v>1E-3</c:v>
                </c:pt>
                <c:pt idx="12">
                  <c:v>2.0000000000000001E-4</c:v>
                </c:pt>
                <c:pt idx="13">
                  <c:v>1.8E-3</c:v>
                </c:pt>
                <c:pt idx="14">
                  <c:v>6.9999999999999999E-4</c:v>
                </c:pt>
                <c:pt idx="15">
                  <c:v>1.6000000000000001E-3</c:v>
                </c:pt>
                <c:pt idx="16">
                  <c:v>1.1999999999999999E-3</c:v>
                </c:pt>
                <c:pt idx="17">
                  <c:v>1.2999999999999999E-3</c:v>
                </c:pt>
                <c:pt idx="18">
                  <c:v>2.0000000000000001E-4</c:v>
                </c:pt>
                <c:pt idx="19">
                  <c:v>3.2000000000000002E-3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ED-44F5-A8CC-AD681E00F466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'[Análise - Helmholtz para membrana Quadrada.xlsx]Plan1'!$A$28:$A$47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Quadrada.xlsx]Plan1'!$C$28:$C$47</c:f>
              <c:numCache>
                <c:formatCode>0.0000%</c:formatCode>
                <c:ptCount val="20"/>
                <c:pt idx="0">
                  <c:v>1E-4</c:v>
                </c:pt>
                <c:pt idx="1">
                  <c:v>1E-3</c:v>
                </c:pt>
                <c:pt idx="2">
                  <c:v>1.8E-3</c:v>
                </c:pt>
                <c:pt idx="3">
                  <c:v>1E-3</c:v>
                </c:pt>
                <c:pt idx="4">
                  <c:v>1.6000000000000001E-3</c:v>
                </c:pt>
                <c:pt idx="5">
                  <c:v>1.5E-3</c:v>
                </c:pt>
                <c:pt idx="6">
                  <c:v>1E-3</c:v>
                </c:pt>
                <c:pt idx="7">
                  <c:v>8.0000000000000004E-4</c:v>
                </c:pt>
                <c:pt idx="8">
                  <c:v>5.9999999999999995E-4</c:v>
                </c:pt>
                <c:pt idx="9">
                  <c:v>5.0000000000000001E-4</c:v>
                </c:pt>
                <c:pt idx="10">
                  <c:v>2.3999999999999998E-3</c:v>
                </c:pt>
                <c:pt idx="11">
                  <c:v>8.0000000000000004E-4</c:v>
                </c:pt>
                <c:pt idx="12">
                  <c:v>2.0000000000000001E-4</c:v>
                </c:pt>
                <c:pt idx="13">
                  <c:v>1.5E-3</c:v>
                </c:pt>
                <c:pt idx="14">
                  <c:v>6.9999999999999999E-4</c:v>
                </c:pt>
                <c:pt idx="15">
                  <c:v>1.6000000000000001E-3</c:v>
                </c:pt>
                <c:pt idx="16">
                  <c:v>1.5E-3</c:v>
                </c:pt>
                <c:pt idx="17">
                  <c:v>1.2999999999999999E-3</c:v>
                </c:pt>
                <c:pt idx="18">
                  <c:v>2.0000000000000001E-4</c:v>
                </c:pt>
                <c:pt idx="19">
                  <c:v>3.2000000000000002E-3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ED-44F5-A8CC-AD681E00F466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rgbClr val="0070C0"/>
              </a:solidFill>
              <a:prstDash val="dash"/>
              <a:round/>
            </a:ln>
            <a:effectLst/>
          </c:spPr>
          <c:marker>
            <c:symbol val="diamond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'[Análise - Helmholtz para membrana Quadrada.xlsx]Plan1'!$A$28:$A$47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Quadrada.xlsx]Plan1'!$D$28:$D$47</c:f>
              <c:numCache>
                <c:formatCode>0.0000%</c:formatCode>
                <c:ptCount val="20"/>
                <c:pt idx="0">
                  <c:v>1E-4</c:v>
                </c:pt>
                <c:pt idx="1">
                  <c:v>2.3999999999999998E-3</c:v>
                </c:pt>
                <c:pt idx="2">
                  <c:v>5.9999999999999995E-4</c:v>
                </c:pt>
                <c:pt idx="3">
                  <c:v>1.75E-3</c:v>
                </c:pt>
                <c:pt idx="4">
                  <c:v>2.5000000000000001E-4</c:v>
                </c:pt>
                <c:pt idx="5">
                  <c:v>1.6000000000000001E-3</c:v>
                </c:pt>
                <c:pt idx="6">
                  <c:v>8.0000000000000004E-4</c:v>
                </c:pt>
                <c:pt idx="7">
                  <c:v>1.6999999999999999E-3</c:v>
                </c:pt>
                <c:pt idx="8">
                  <c:v>1.1000000000000001E-3</c:v>
                </c:pt>
                <c:pt idx="9">
                  <c:v>1.6000000000000001E-3</c:v>
                </c:pt>
                <c:pt idx="10">
                  <c:v>8.0000000000000004E-4</c:v>
                </c:pt>
                <c:pt idx="11">
                  <c:v>1.4E-3</c:v>
                </c:pt>
                <c:pt idx="12">
                  <c:v>5.9999999999999995E-4</c:v>
                </c:pt>
                <c:pt idx="13">
                  <c:v>4.5999999999999999E-3</c:v>
                </c:pt>
                <c:pt idx="14">
                  <c:v>8.9999999999999998E-4</c:v>
                </c:pt>
                <c:pt idx="15">
                  <c:v>1E-4</c:v>
                </c:pt>
                <c:pt idx="16">
                  <c:v>6.0000000000000001E-3</c:v>
                </c:pt>
                <c:pt idx="17">
                  <c:v>3.0000000000000001E-3</c:v>
                </c:pt>
                <c:pt idx="18">
                  <c:v>1.8E-3</c:v>
                </c:pt>
                <c:pt idx="19">
                  <c:v>4.4000000000000003E-3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1ED-44F5-A8CC-AD681E00F4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1860960"/>
        <c:axId val="-831866400"/>
      </c:scatterChart>
      <c:valAx>
        <c:axId val="-831860960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Espectro</a:t>
                </a:r>
                <a:r>
                  <a:rPr lang="pt-BR" baseline="0"/>
                  <a:t> de</a:t>
                </a:r>
                <a:r>
                  <a:rPr lang="pt-BR"/>
                  <a:t> frequências naturais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66400"/>
        <c:crosses val="autoZero"/>
        <c:crossBetween val="midCat"/>
        <c:majorUnit val="1"/>
      </c:valAx>
      <c:valAx>
        <c:axId val="-831866400"/>
        <c:scaling>
          <c:orientation val="minMax"/>
          <c:max val="8.0000000000000019E-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60960"/>
        <c:crosses val="autoZero"/>
        <c:crossBetween val="midCat"/>
        <c:majorUnit val="1.0000000000000002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1514596151906532"/>
          <c:y val="5.4108069976560862E-2"/>
          <c:w val="0.12602783080112373"/>
          <c:h val="0.358364465113113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39618430533336"/>
          <c:y val="3.2824074074074089E-2"/>
          <c:w val="0.85007372775069312"/>
          <c:h val="0.81716061533974915"/>
        </c:manualLayout>
      </c:layout>
      <c:scatterChart>
        <c:scatterStyle val="lineMarker"/>
        <c:varyColors val="0"/>
        <c:ser>
          <c:idx val="0"/>
          <c:order val="0"/>
          <c:tx>
            <c:v>2088 elements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'Dados Extra 2'!$J$4:$J$23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'Dados Extra 2'!$K$4:$K$23</c:f>
              <c:numCache>
                <c:formatCode>0.000000</c:formatCode>
                <c:ptCount val="20"/>
                <c:pt idx="0">
                  <c:v>0.100782874088453</c:v>
                </c:pt>
                <c:pt idx="1">
                  <c:v>0.33718450919163501</c:v>
                </c:pt>
                <c:pt idx="2">
                  <c:v>0.38127630598865703</c:v>
                </c:pt>
                <c:pt idx="3">
                  <c:v>0.43101493318489298</c:v>
                </c:pt>
                <c:pt idx="4">
                  <c:v>0.54104363050736903</c:v>
                </c:pt>
                <c:pt idx="5">
                  <c:v>0.62690914454139801</c:v>
                </c:pt>
                <c:pt idx="6">
                  <c:v>0.66782204531223399</c:v>
                </c:pt>
                <c:pt idx="7">
                  <c:v>0.77349414985022102</c:v>
                </c:pt>
                <c:pt idx="8">
                  <c:v>0.84129970095566597</c:v>
                </c:pt>
                <c:pt idx="9">
                  <c:v>0.89713375864755296</c:v>
                </c:pt>
                <c:pt idx="10">
                  <c:v>0.98128033331665498</c:v>
                </c:pt>
                <c:pt idx="11">
                  <c:v>0.99548146814321403</c:v>
                </c:pt>
                <c:pt idx="12">
                  <c:v>1.01734697238136</c:v>
                </c:pt>
                <c:pt idx="13">
                  <c:v>1.0408716761710399</c:v>
                </c:pt>
                <c:pt idx="14">
                  <c:v>1.0727262034960601</c:v>
                </c:pt>
                <c:pt idx="15">
                  <c:v>1.0951816953400999</c:v>
                </c:pt>
                <c:pt idx="16">
                  <c:v>1.1562860648475599</c:v>
                </c:pt>
                <c:pt idx="17">
                  <c:v>1.1709230865738101</c:v>
                </c:pt>
                <c:pt idx="18">
                  <c:v>1.2222853944240799</c:v>
                </c:pt>
                <c:pt idx="19">
                  <c:v>1.27319306489313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FA-4765-9DA9-6DE2B95D1AE6}"/>
            </c:ext>
          </c:extLst>
        </c:ser>
        <c:ser>
          <c:idx val="1"/>
          <c:order val="1"/>
          <c:tx>
            <c:v>8464 elements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'Dados Extra 2'!$J$4:$J$23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'Dados Extra 2'!$M$4:$M$23</c:f>
              <c:numCache>
                <c:formatCode>0.000000</c:formatCode>
                <c:ptCount val="20"/>
                <c:pt idx="0">
                  <c:v>0.100614064060425</c:v>
                </c:pt>
                <c:pt idx="1">
                  <c:v>0.336755514894018</c:v>
                </c:pt>
                <c:pt idx="2">
                  <c:v>0.38088209046573701</c:v>
                </c:pt>
                <c:pt idx="3">
                  <c:v>0.42999044205200199</c:v>
                </c:pt>
                <c:pt idx="4">
                  <c:v>0.53907457530918101</c:v>
                </c:pt>
                <c:pt idx="5">
                  <c:v>0.62548771714901896</c:v>
                </c:pt>
                <c:pt idx="6">
                  <c:v>0.66512072680055501</c:v>
                </c:pt>
                <c:pt idx="7">
                  <c:v>0.76985140473228197</c:v>
                </c:pt>
                <c:pt idx="8">
                  <c:v>0.83844194942818395</c:v>
                </c:pt>
                <c:pt idx="9">
                  <c:v>0.89126263793000005</c:v>
                </c:pt>
                <c:pt idx="10">
                  <c:v>0.97373366094526403</c:v>
                </c:pt>
                <c:pt idx="11">
                  <c:v>0.98864252917489404</c:v>
                </c:pt>
                <c:pt idx="12">
                  <c:v>1.0099941467840201</c:v>
                </c:pt>
                <c:pt idx="13">
                  <c:v>1.0320541784920401</c:v>
                </c:pt>
                <c:pt idx="14">
                  <c:v>1.0651781545192101</c:v>
                </c:pt>
                <c:pt idx="15">
                  <c:v>1.08721677228289</c:v>
                </c:pt>
                <c:pt idx="16">
                  <c:v>1.1446005046560199</c:v>
                </c:pt>
                <c:pt idx="17">
                  <c:v>1.1590620576742501</c:v>
                </c:pt>
                <c:pt idx="18">
                  <c:v>1.214693052483</c:v>
                </c:pt>
                <c:pt idx="19">
                  <c:v>1.2569689991567199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9FA-4765-9DA9-6DE2B95D1A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94661824"/>
        <c:axId val="-794668352"/>
      </c:scatterChart>
      <c:valAx>
        <c:axId val="-794661824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pt-BR"/>
                  <a:t>Natural</a:t>
                </a:r>
                <a:r>
                  <a:rPr lang="pt-BR" baseline="0"/>
                  <a:t> frequency spectrum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pt-BR"/>
          </a:p>
        </c:txPr>
        <c:crossAx val="-794668352"/>
        <c:crosses val="autoZero"/>
        <c:crossBetween val="midCat"/>
        <c:majorUnit val="1"/>
      </c:valAx>
      <c:valAx>
        <c:axId val="-7946683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pt-BR"/>
                  <a:t>Frequencies ( 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pt-BR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pt-BR"/>
          </a:p>
        </c:txPr>
        <c:crossAx val="-794661824"/>
        <c:crosses val="autoZero"/>
        <c:crossBetween val="midCat"/>
        <c:majorUnit val="0.15000000000000002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3828322907023097"/>
          <c:y val="4.245297462817145E-2"/>
          <c:w val="0.3135610449571839"/>
          <c:h val="0.183450714494021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22225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pt-B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4330154153264"/>
          <c:y val="5.2809404074645093E-2"/>
          <c:w val="0.79909684484861931"/>
          <c:h val="0.74161945013204422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Extra 2'!$L$21:$L$40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2'!$P$21:$P$40</c:f>
              <c:numCache>
                <c:formatCode>0.000000%</c:formatCode>
                <c:ptCount val="20"/>
                <c:pt idx="0">
                  <c:v>8.1585323187225202E-3</c:v>
                </c:pt>
                <c:pt idx="1">
                  <c:v>9.337176348406891E-3</c:v>
                </c:pt>
                <c:pt idx="2">
                  <c:v>6.4660939651231507E-3</c:v>
                </c:pt>
                <c:pt idx="3">
                  <c:v>1.7539406011259497E-2</c:v>
                </c:pt>
                <c:pt idx="4">
                  <c:v>1.6698588356151157E-2</c:v>
                </c:pt>
                <c:pt idx="5">
                  <c:v>1.4967254020159354E-2</c:v>
                </c:pt>
                <c:pt idx="6">
                  <c:v>1.8895967609740005E-2</c:v>
                </c:pt>
                <c:pt idx="7">
                  <c:v>3.0386124088777704E-2</c:v>
                </c:pt>
                <c:pt idx="8">
                  <c:v>2.1111840094214479E-3</c:v>
                </c:pt>
                <c:pt idx="9">
                  <c:v>1.4467493930205189E-3</c:v>
                </c:pt>
                <c:pt idx="10">
                  <c:v>4.2940020001146287E-2</c:v>
                </c:pt>
                <c:pt idx="11">
                  <c:v>1.7555438027631585E-3</c:v>
                </c:pt>
                <c:pt idx="12">
                  <c:v>3.0725817066478691E-3</c:v>
                </c:pt>
                <c:pt idx="13">
                  <c:v>2.2198518561142272E-2</c:v>
                </c:pt>
                <c:pt idx="14">
                  <c:v>2.9707428682653556E-2</c:v>
                </c:pt>
                <c:pt idx="15">
                  <c:v>5.3987945139423663E-2</c:v>
                </c:pt>
                <c:pt idx="16">
                  <c:v>1.8747166633085406E-2</c:v>
                </c:pt>
                <c:pt idx="17">
                  <c:v>3.0664438630126207E-2</c:v>
                </c:pt>
                <c:pt idx="18">
                  <c:v>2.0931182019925061E-2</c:v>
                </c:pt>
                <c:pt idx="19">
                  <c:v>3.07236647457549E-3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54-4A71-B093-B6FE95BD905A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Extra 2'!$L$21:$L$40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2'!$S$21:$S$40</c:f>
              <c:numCache>
                <c:formatCode>0.000000%</c:formatCode>
                <c:ptCount val="20"/>
                <c:pt idx="0">
                  <c:v>1.5256242154060842E-3</c:v>
                </c:pt>
                <c:pt idx="1">
                  <c:v>1.2343333206582143E-2</c:v>
                </c:pt>
                <c:pt idx="2">
                  <c:v>5.5102329269189647E-3</c:v>
                </c:pt>
                <c:pt idx="3">
                  <c:v>9.7701849477527195E-3</c:v>
                </c:pt>
                <c:pt idx="4">
                  <c:v>5.7070875198083886E-3</c:v>
                </c:pt>
                <c:pt idx="5">
                  <c:v>2.4381486578747079E-2</c:v>
                </c:pt>
                <c:pt idx="6">
                  <c:v>4.9956902154374885E-2</c:v>
                </c:pt>
                <c:pt idx="7">
                  <c:v>1.372762073365851E-2</c:v>
                </c:pt>
                <c:pt idx="8">
                  <c:v>1.5236158296680263E-2</c:v>
                </c:pt>
                <c:pt idx="9">
                  <c:v>9.1575976061839016E-3</c:v>
                </c:pt>
                <c:pt idx="10">
                  <c:v>3.8774111688558925E-2</c:v>
                </c:pt>
                <c:pt idx="11">
                  <c:v>3.9725202407939657E-3</c:v>
                </c:pt>
                <c:pt idx="12">
                  <c:v>6.0515327233345894E-3</c:v>
                </c:pt>
                <c:pt idx="13">
                  <c:v>2.8165996538711803E-2</c:v>
                </c:pt>
                <c:pt idx="14">
                  <c:v>4.8089930477612569E-3</c:v>
                </c:pt>
                <c:pt idx="15">
                  <c:v>5.5275819504514594E-2</c:v>
                </c:pt>
                <c:pt idx="16">
                  <c:v>1.1738656275114933E-2</c:v>
                </c:pt>
                <c:pt idx="17">
                  <c:v>1.6141322122303521E-2</c:v>
                </c:pt>
                <c:pt idx="18">
                  <c:v>1.3831978337264E-2</c:v>
                </c:pt>
                <c:pt idx="19">
                  <c:v>3.4137836642262275E-3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54-4A71-B093-B6FE95BD905A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'Resultados Extra 2'!$L$21:$L$40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2'!$V$21:$V$40</c:f>
              <c:numCache>
                <c:formatCode>0.000000%</c:formatCode>
                <c:ptCount val="20"/>
                <c:pt idx="0">
                  <c:v>9.9112678922412957E-4</c:v>
                </c:pt>
                <c:pt idx="1">
                  <c:v>1.5751892358554669E-3</c:v>
                </c:pt>
                <c:pt idx="2">
                  <c:v>3.6368773674440411E-4</c:v>
                </c:pt>
                <c:pt idx="3">
                  <c:v>2.2085742951425268E-3</c:v>
                </c:pt>
                <c:pt idx="4">
                  <c:v>2.8290989475885488E-3</c:v>
                </c:pt>
                <c:pt idx="5">
                  <c:v>3.9851117679966718E-3</c:v>
                </c:pt>
                <c:pt idx="6">
                  <c:v>1.0705661367736707E-3</c:v>
                </c:pt>
                <c:pt idx="7">
                  <c:v>4.8469455604988818E-3</c:v>
                </c:pt>
                <c:pt idx="8">
                  <c:v>6.783726207018911E-3</c:v>
                </c:pt>
                <c:pt idx="9">
                  <c:v>8.7465092996249338E-3</c:v>
                </c:pt>
                <c:pt idx="10">
                  <c:v>1.1442908660878937E-3</c:v>
                </c:pt>
                <c:pt idx="11">
                  <c:v>1.7119529075605667E-3</c:v>
                </c:pt>
                <c:pt idx="12">
                  <c:v>1.274578518267673E-2</c:v>
                </c:pt>
                <c:pt idx="13">
                  <c:v>1.0914614270957019E-2</c:v>
                </c:pt>
                <c:pt idx="14">
                  <c:v>4.6924855872171826E-3</c:v>
                </c:pt>
                <c:pt idx="15">
                  <c:v>2.6053709676316109E-2</c:v>
                </c:pt>
                <c:pt idx="16">
                  <c:v>3.5569518592107829E-3</c:v>
                </c:pt>
                <c:pt idx="17">
                  <c:v>2.9382525330107202E-2</c:v>
                </c:pt>
                <c:pt idx="18">
                  <c:v>8.6549777225446104E-3</c:v>
                </c:pt>
                <c:pt idx="19">
                  <c:v>1.6103476408391732E-3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954-4A71-B093-B6FE95BD9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94661280"/>
        <c:axId val="-794667808"/>
      </c:scatterChart>
      <c:valAx>
        <c:axId val="-794661280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 de frequência natural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67808"/>
        <c:crosses val="autoZero"/>
        <c:crossBetween val="midCat"/>
        <c:majorUnit val="1"/>
      </c:valAx>
      <c:valAx>
        <c:axId val="-794667808"/>
        <c:scaling>
          <c:orientation val="minMax"/>
          <c:max val="9.0000000000000024E-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61280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5598984325902923"/>
          <c:y val="6.1381819242946702E-2"/>
          <c:w val="0.23150622897489923"/>
          <c:h val="0.312378594738659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49139047078217"/>
          <c:y val="5.6402507407713465E-2"/>
          <c:w val="0.7704841288245311"/>
          <c:h val="0.73802641986093565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Extra 2'!$Y$21:$Y$40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2'!$AC$21:$AC$40</c:f>
              <c:numCache>
                <c:formatCode>0.000000%</c:formatCode>
                <c:ptCount val="20"/>
                <c:pt idx="0">
                  <c:v>5.5885806792210693E-3</c:v>
                </c:pt>
                <c:pt idx="1">
                  <c:v>4.7810290168364732E-3</c:v>
                </c:pt>
                <c:pt idx="2">
                  <c:v>5.3558960523467343E-3</c:v>
                </c:pt>
                <c:pt idx="3">
                  <c:v>4.3098710591447958E-2</c:v>
                </c:pt>
                <c:pt idx="4">
                  <c:v>3.2519639958084753E-2</c:v>
                </c:pt>
                <c:pt idx="5">
                  <c:v>3.3513589959616855E-2</c:v>
                </c:pt>
                <c:pt idx="6">
                  <c:v>1.4618418145914452E-2</c:v>
                </c:pt>
                <c:pt idx="7">
                  <c:v>6.5356673039310961E-2</c:v>
                </c:pt>
                <c:pt idx="8">
                  <c:v>4.9088557973533592E-2</c:v>
                </c:pt>
                <c:pt idx="9">
                  <c:v>0.10544433340326459</c:v>
                </c:pt>
                <c:pt idx="10">
                  <c:v>0.17680474623389819</c:v>
                </c:pt>
                <c:pt idx="11">
                  <c:v>0.13064185917864413</c:v>
                </c:pt>
                <c:pt idx="12">
                  <c:v>0.14902038409119273</c:v>
                </c:pt>
                <c:pt idx="13">
                  <c:v>0.11177844228969888</c:v>
                </c:pt>
                <c:pt idx="14">
                  <c:v>5.1047296263321308E-2</c:v>
                </c:pt>
                <c:pt idx="15">
                  <c:v>6.8927209283802708E-4</c:v>
                </c:pt>
                <c:pt idx="16">
                  <c:v>3.8059192270827831E-2</c:v>
                </c:pt>
                <c:pt idx="17">
                  <c:v>1.6706531548798399E-2</c:v>
                </c:pt>
                <c:pt idx="18">
                  <c:v>5.9909705170540152E-2</c:v>
                </c:pt>
                <c:pt idx="19">
                  <c:v>2.4261502068626439E-2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FA-4122-AFC4-40CC9E455644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Extra 2'!$Y$21:$Y$40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2'!$AF$21:$AF$40</c:f>
              <c:numCache>
                <c:formatCode>0.000000%</c:formatCode>
                <c:ptCount val="20"/>
                <c:pt idx="0">
                  <c:v>2.3136628136244109E-2</c:v>
                </c:pt>
                <c:pt idx="1">
                  <c:v>2.1134020728449953E-2</c:v>
                </c:pt>
                <c:pt idx="2">
                  <c:v>1.0512899022681248E-2</c:v>
                </c:pt>
                <c:pt idx="3">
                  <c:v>8.5734828106052624E-2</c:v>
                </c:pt>
                <c:pt idx="4">
                  <c:v>3.8842439742307798E-2</c:v>
                </c:pt>
                <c:pt idx="5">
                  <c:v>3.4411333043096452E-2</c:v>
                </c:pt>
                <c:pt idx="6">
                  <c:v>6.0929599055714373E-4</c:v>
                </c:pt>
                <c:pt idx="7">
                  <c:v>9.9874290095928568E-3</c:v>
                </c:pt>
                <c:pt idx="8">
                  <c:v>1.2317098161407974E-3</c:v>
                </c:pt>
                <c:pt idx="9">
                  <c:v>3.8394801377051582E-3</c:v>
                </c:pt>
                <c:pt idx="10">
                  <c:v>7.1628226855075146E-3</c:v>
                </c:pt>
                <c:pt idx="11">
                  <c:v>1.6901933441914306E-3</c:v>
                </c:pt>
                <c:pt idx="12">
                  <c:v>1.595807508479323E-2</c:v>
                </c:pt>
                <c:pt idx="13">
                  <c:v>5.7728689130790755E-3</c:v>
                </c:pt>
                <c:pt idx="14">
                  <c:v>3.3109178138862484E-3</c:v>
                </c:pt>
                <c:pt idx="15">
                  <c:v>5.7078770968267039E-4</c:v>
                </c:pt>
                <c:pt idx="16">
                  <c:v>3.9542074254373515E-3</c:v>
                </c:pt>
                <c:pt idx="17">
                  <c:v>6.2601872154105839E-3</c:v>
                </c:pt>
                <c:pt idx="18">
                  <c:v>3.4587739101757564E-3</c:v>
                </c:pt>
                <c:pt idx="19">
                  <c:v>1.6845165978966115E-2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FA-4122-AFC4-40CC9E455644}"/>
            </c:ext>
          </c:extLst>
        </c:ser>
        <c:ser>
          <c:idx val="2"/>
          <c:order val="2"/>
          <c:tx>
            <c:v>Malha 2</c:v>
          </c:tx>
          <c:spPr>
            <a:ln w="6350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'Resultados Extra 2'!$Y$21:$Y$40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2'!$AI$21:$AI$40</c:f>
              <c:numCache>
                <c:formatCode>0.000000%</c:formatCode>
                <c:ptCount val="20"/>
                <c:pt idx="0">
                  <c:v>7.9514219832283132E-3</c:v>
                </c:pt>
                <c:pt idx="1">
                  <c:v>3.9099692136417979E-2</c:v>
                </c:pt>
                <c:pt idx="2">
                  <c:v>1.9117886771494352E-2</c:v>
                </c:pt>
                <c:pt idx="3">
                  <c:v>7.715457151464733E-2</c:v>
                </c:pt>
                <c:pt idx="4">
                  <c:v>4.827732520244269E-2</c:v>
                </c:pt>
                <c:pt idx="5">
                  <c:v>4.0879236977761912E-2</c:v>
                </c:pt>
                <c:pt idx="6">
                  <c:v>6.2400853147282517E-4</c:v>
                </c:pt>
                <c:pt idx="7">
                  <c:v>4.6595434603882288E-3</c:v>
                </c:pt>
                <c:pt idx="8">
                  <c:v>4.6594902179863213E-3</c:v>
                </c:pt>
                <c:pt idx="9">
                  <c:v>3.7530703684359552E-4</c:v>
                </c:pt>
                <c:pt idx="10">
                  <c:v>9.7081873394519354E-3</c:v>
                </c:pt>
                <c:pt idx="11">
                  <c:v>7.6068099486266963E-3</c:v>
                </c:pt>
                <c:pt idx="12">
                  <c:v>8.9563335884800614E-5</c:v>
                </c:pt>
                <c:pt idx="13">
                  <c:v>7.0837180661696246E-3</c:v>
                </c:pt>
                <c:pt idx="14">
                  <c:v>1.799270761307674E-3</c:v>
                </c:pt>
                <c:pt idx="15">
                  <c:v>1.0283294680538046E-4</c:v>
                </c:pt>
                <c:pt idx="16">
                  <c:v>3.5239622898142532E-3</c:v>
                </c:pt>
                <c:pt idx="17">
                  <c:v>3.0578804673943175E-3</c:v>
                </c:pt>
                <c:pt idx="18">
                  <c:v>1.546608778201059E-3</c:v>
                </c:pt>
                <c:pt idx="19">
                  <c:v>2.3025828162761388E-3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DFA-4122-AFC4-40CC9E4556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94660736"/>
        <c:axId val="-794660192"/>
      </c:scatterChart>
      <c:valAx>
        <c:axId val="-794660736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 de frequências naturais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60192"/>
        <c:crosses val="autoZero"/>
        <c:crossBetween val="midCat"/>
        <c:majorUnit val="1"/>
      </c:valAx>
      <c:valAx>
        <c:axId val="-794660192"/>
        <c:scaling>
          <c:orientation val="minMax"/>
          <c:max val="0.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60736"/>
        <c:crosses val="autoZero"/>
        <c:crossBetween val="midCat"/>
        <c:majorUnit val="2.0000000000000004E-2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1648719872233829"/>
          <c:y val="6.7217447705529426E-2"/>
          <c:w val="0.26106802251549049"/>
          <c:h val="0.24287693205016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98327142763329"/>
          <c:y val="3.9434310585677652E-2"/>
          <c:w val="0.78293239276271454"/>
          <c:h val="0.75499458745637404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Extra 2'!$AL$21:$AL$40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2'!$AP$21:$AP$40</c:f>
              <c:numCache>
                <c:formatCode>0.000000%</c:formatCode>
                <c:ptCount val="20"/>
                <c:pt idx="0">
                  <c:v>1.0435688722785483E-2</c:v>
                </c:pt>
                <c:pt idx="1">
                  <c:v>2.162567733594529E-4</c:v>
                </c:pt>
                <c:pt idx="2">
                  <c:v>2.6932142651303766E-3</c:v>
                </c:pt>
                <c:pt idx="3">
                  <c:v>2.1274225483843934E-2</c:v>
                </c:pt>
                <c:pt idx="4">
                  <c:v>1.4047329366019264E-2</c:v>
                </c:pt>
                <c:pt idx="5">
                  <c:v>4.713120950179484E-3</c:v>
                </c:pt>
                <c:pt idx="6">
                  <c:v>2.6930260283166748E-2</c:v>
                </c:pt>
                <c:pt idx="7">
                  <c:v>4.5612549967047583E-2</c:v>
                </c:pt>
                <c:pt idx="8">
                  <c:v>8.0651721497043243E-3</c:v>
                </c:pt>
                <c:pt idx="9">
                  <c:v>2.5037312801498481E-2</c:v>
                </c:pt>
                <c:pt idx="10">
                  <c:v>5.8097281947100211E-2</c:v>
                </c:pt>
                <c:pt idx="11">
                  <c:v>4.3627024925477334E-2</c:v>
                </c:pt>
                <c:pt idx="12">
                  <c:v>1.6756271540227231E-2</c:v>
                </c:pt>
                <c:pt idx="13">
                  <c:v>1.9879846039960972E-2</c:v>
                </c:pt>
                <c:pt idx="14">
                  <c:v>3.7887742741603519E-3</c:v>
                </c:pt>
                <c:pt idx="15">
                  <c:v>3.2945838651089125E-2</c:v>
                </c:pt>
                <c:pt idx="16">
                  <c:v>1.465588887863665E-2</c:v>
                </c:pt>
                <c:pt idx="17">
                  <c:v>1.4091158560407423E-2</c:v>
                </c:pt>
                <c:pt idx="18">
                  <c:v>3.2352591045431978E-2</c:v>
                </c:pt>
                <c:pt idx="19">
                  <c:v>3.6716496618437747E-4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A5-4EEE-88A9-5C4D11F7BD13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Extra 2'!$AL$21:$AL$40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2'!$AS$21:$AS$40</c:f>
              <c:numCache>
                <c:formatCode>0.000000%</c:formatCode>
                <c:ptCount val="20"/>
                <c:pt idx="0">
                  <c:v>8.9215830315185259E-3</c:v>
                </c:pt>
                <c:pt idx="1">
                  <c:v>1.1900679156388233E-2</c:v>
                </c:pt>
                <c:pt idx="2">
                  <c:v>7.6485286671678521E-3</c:v>
                </c:pt>
                <c:pt idx="3">
                  <c:v>1.2789766601407135E-2</c:v>
                </c:pt>
                <c:pt idx="4">
                  <c:v>1.9542238672847701E-2</c:v>
                </c:pt>
                <c:pt idx="5">
                  <c:v>3.4391473989489933E-2</c:v>
                </c:pt>
                <c:pt idx="6">
                  <c:v>5.4039485614058851E-2</c:v>
                </c:pt>
                <c:pt idx="7">
                  <c:v>4.914681884217325E-3</c:v>
                </c:pt>
                <c:pt idx="8">
                  <c:v>7.5776469958951098E-3</c:v>
                </c:pt>
                <c:pt idx="9">
                  <c:v>2.3039646271914939E-2</c:v>
                </c:pt>
                <c:pt idx="10">
                  <c:v>6.1387941984659557E-2</c:v>
                </c:pt>
                <c:pt idx="11">
                  <c:v>6.411933502941887E-2</c:v>
                </c:pt>
                <c:pt idx="12">
                  <c:v>1.6956041767685861E-2</c:v>
                </c:pt>
                <c:pt idx="13">
                  <c:v>1.738549252964286E-2</c:v>
                </c:pt>
                <c:pt idx="14">
                  <c:v>3.388775887488317E-2</c:v>
                </c:pt>
                <c:pt idx="15">
                  <c:v>3.0407706778255904E-2</c:v>
                </c:pt>
                <c:pt idx="16">
                  <c:v>1.0271454426802986E-2</c:v>
                </c:pt>
                <c:pt idx="17">
                  <c:v>3.2993971355792247E-2</c:v>
                </c:pt>
                <c:pt idx="18">
                  <c:v>8.1948810517373585E-3</c:v>
                </c:pt>
                <c:pt idx="19">
                  <c:v>6.1171303218363346E-3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A5-4EEE-88A9-5C4D11F7BD13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'Resultados Extra 2'!$AL$21:$AL$40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2'!$AV$21:$AV$40</c:f>
              <c:numCache>
                <c:formatCode>0.000000%</c:formatCode>
                <c:ptCount val="20"/>
                <c:pt idx="0">
                  <c:v>1.4037178007754504E-4</c:v>
                </c:pt>
                <c:pt idx="1">
                  <c:v>9.555807373348293E-4</c:v>
                </c:pt>
                <c:pt idx="2">
                  <c:v>6.1613838088586854E-4</c:v>
                </c:pt>
                <c:pt idx="3">
                  <c:v>2.9495117480924721E-4</c:v>
                </c:pt>
                <c:pt idx="4">
                  <c:v>7.1653155055678187E-4</c:v>
                </c:pt>
                <c:pt idx="5">
                  <c:v>1.3344151840428056E-3</c:v>
                </c:pt>
                <c:pt idx="6">
                  <c:v>3.3630571208868674E-3</c:v>
                </c:pt>
                <c:pt idx="7">
                  <c:v>3.7257600664850187E-3</c:v>
                </c:pt>
                <c:pt idx="8">
                  <c:v>3.3176390047147072E-3</c:v>
                </c:pt>
                <c:pt idx="9">
                  <c:v>5.8669736792262284E-3</c:v>
                </c:pt>
                <c:pt idx="10">
                  <c:v>5.5307466065083249E-3</c:v>
                </c:pt>
                <c:pt idx="11">
                  <c:v>2.4536193858426297E-3</c:v>
                </c:pt>
                <c:pt idx="12">
                  <c:v>1.8738588925625944E-2</c:v>
                </c:pt>
                <c:pt idx="13">
                  <c:v>8.3638995361100168E-3</c:v>
                </c:pt>
                <c:pt idx="14">
                  <c:v>1.406638375207107E-2</c:v>
                </c:pt>
                <c:pt idx="15">
                  <c:v>1.1715725043115577E-2</c:v>
                </c:pt>
                <c:pt idx="16">
                  <c:v>1.681682274013558E-2</c:v>
                </c:pt>
                <c:pt idx="17">
                  <c:v>1.4310430146149801E-2</c:v>
                </c:pt>
                <c:pt idx="18">
                  <c:v>1.1772083042748783E-2</c:v>
                </c:pt>
                <c:pt idx="19">
                  <c:v>1.3497424825888346E-2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A5-4EEE-88A9-5C4D11F7B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94659104"/>
        <c:axId val="-794658560"/>
      </c:scatterChart>
      <c:valAx>
        <c:axId val="-794659104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</a:t>
                </a:r>
                <a:r>
                  <a:rPr lang="pt-BR" baseline="0"/>
                  <a:t> de frequências naturais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58560"/>
        <c:crosses val="autoZero"/>
        <c:crossBetween val="midCat"/>
        <c:majorUnit val="1"/>
      </c:valAx>
      <c:valAx>
        <c:axId val="-794658560"/>
        <c:scaling>
          <c:orientation val="minMax"/>
          <c:max val="8.0000000000000016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59104"/>
        <c:crosses val="autoZero"/>
        <c:crossBetween val="midCat"/>
        <c:majorUnit val="7.0000000000000019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600073782870845"/>
          <c:y val="5.3238767287574491E-2"/>
          <c:w val="0.26721463043645899"/>
          <c:h val="0.19517542480606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83243761196518"/>
          <c:y val="2.8843323600452213E-2"/>
          <c:w val="0.84849827799302879"/>
          <c:h val="0.80707010033517645"/>
        </c:manualLayout>
      </c:layout>
      <c:scatterChart>
        <c:scatterStyle val="lineMarker"/>
        <c:varyColors val="0"/>
        <c:ser>
          <c:idx val="0"/>
          <c:order val="0"/>
          <c:tx>
            <c:v>FBR r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'Resultados Extra 2'!$L$21:$L$40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2'!$V$21:$V$40</c:f>
              <c:numCache>
                <c:formatCode>0.000000%</c:formatCode>
                <c:ptCount val="20"/>
                <c:pt idx="0">
                  <c:v>9.9112678922412957E-4</c:v>
                </c:pt>
                <c:pt idx="1">
                  <c:v>1.5751892358554669E-3</c:v>
                </c:pt>
                <c:pt idx="2">
                  <c:v>3.6368773674440411E-4</c:v>
                </c:pt>
                <c:pt idx="3">
                  <c:v>2.2085742951425268E-3</c:v>
                </c:pt>
                <c:pt idx="4">
                  <c:v>2.8290989475885488E-3</c:v>
                </c:pt>
                <c:pt idx="5">
                  <c:v>3.9851117679966718E-3</c:v>
                </c:pt>
                <c:pt idx="6">
                  <c:v>1.0705661367736707E-3</c:v>
                </c:pt>
                <c:pt idx="7">
                  <c:v>4.8469455604988818E-3</c:v>
                </c:pt>
                <c:pt idx="8">
                  <c:v>6.783726207018911E-3</c:v>
                </c:pt>
                <c:pt idx="9">
                  <c:v>8.7465092996249338E-3</c:v>
                </c:pt>
                <c:pt idx="10">
                  <c:v>1.1442908660878937E-3</c:v>
                </c:pt>
                <c:pt idx="11">
                  <c:v>1.7119529075605667E-3</c:v>
                </c:pt>
                <c:pt idx="12">
                  <c:v>1.274578518267673E-2</c:v>
                </c:pt>
                <c:pt idx="13">
                  <c:v>1.0914614270957019E-2</c:v>
                </c:pt>
                <c:pt idx="14">
                  <c:v>4.6924855872171826E-3</c:v>
                </c:pt>
                <c:pt idx="15">
                  <c:v>2.6053709676316109E-2</c:v>
                </c:pt>
                <c:pt idx="16">
                  <c:v>3.5569518592107829E-3</c:v>
                </c:pt>
                <c:pt idx="17">
                  <c:v>2.9382525330107202E-2</c:v>
                </c:pt>
                <c:pt idx="18">
                  <c:v>8.6549777225446104E-3</c:v>
                </c:pt>
                <c:pt idx="19">
                  <c:v>1.6103476408391732E-3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C7-4069-83CC-9C9E0307B766}"/>
            </c:ext>
          </c:extLst>
        </c:ser>
        <c:ser>
          <c:idx val="1"/>
          <c:order val="1"/>
          <c:tx>
            <c:v>FBR (1-r)^3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'Resultados Extra 2'!$Y$21:$Y$40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2'!$AI$21:$AI$40</c:f>
              <c:numCache>
                <c:formatCode>0.000000%</c:formatCode>
                <c:ptCount val="20"/>
                <c:pt idx="0">
                  <c:v>7.9514219832283132E-3</c:v>
                </c:pt>
                <c:pt idx="1">
                  <c:v>3.9099692136417979E-2</c:v>
                </c:pt>
                <c:pt idx="2">
                  <c:v>1.9117886771494352E-2</c:v>
                </c:pt>
                <c:pt idx="3">
                  <c:v>7.715457151464733E-2</c:v>
                </c:pt>
                <c:pt idx="4">
                  <c:v>4.827732520244269E-2</c:v>
                </c:pt>
                <c:pt idx="5">
                  <c:v>4.0879236977761912E-2</c:v>
                </c:pt>
                <c:pt idx="6">
                  <c:v>6.2400853147282517E-4</c:v>
                </c:pt>
                <c:pt idx="7">
                  <c:v>4.6595434603882288E-3</c:v>
                </c:pt>
                <c:pt idx="8">
                  <c:v>4.6594902179863213E-3</c:v>
                </c:pt>
                <c:pt idx="9">
                  <c:v>3.7530703684359552E-4</c:v>
                </c:pt>
                <c:pt idx="10">
                  <c:v>9.7081873394519354E-3</c:v>
                </c:pt>
                <c:pt idx="11">
                  <c:v>7.6068099486266963E-3</c:v>
                </c:pt>
                <c:pt idx="12">
                  <c:v>8.9563335884800614E-5</c:v>
                </c:pt>
                <c:pt idx="13">
                  <c:v>7.0837180661696246E-3</c:v>
                </c:pt>
                <c:pt idx="14">
                  <c:v>1.799270761307674E-3</c:v>
                </c:pt>
                <c:pt idx="15">
                  <c:v>1.0283294680538046E-4</c:v>
                </c:pt>
                <c:pt idx="16">
                  <c:v>3.5239622898142532E-3</c:v>
                </c:pt>
                <c:pt idx="17">
                  <c:v>3.0578804673943175E-3</c:v>
                </c:pt>
                <c:pt idx="18">
                  <c:v>1.546608778201059E-3</c:v>
                </c:pt>
                <c:pt idx="19">
                  <c:v>2.3025828162761388E-3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9C7-4069-83CC-9C9E0307B766}"/>
            </c:ext>
          </c:extLst>
        </c:ser>
        <c:ser>
          <c:idx val="2"/>
          <c:order val="2"/>
          <c:tx>
            <c:v>FBR r^2lnr</c:v>
          </c:tx>
          <c:spPr>
            <a:ln w="6350" cap="rnd">
              <a:solidFill>
                <a:srgbClr val="0070C0"/>
              </a:solidFill>
              <a:prstDash val="dashDot"/>
              <a:round/>
            </a:ln>
            <a:effectLst/>
          </c:spPr>
          <c:marker>
            <c:symbol val="triang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'Resultados Extra 2'!$AL$21:$AL$40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2'!$AV$21:$AV$40</c:f>
              <c:numCache>
                <c:formatCode>0.000000%</c:formatCode>
                <c:ptCount val="20"/>
                <c:pt idx="0">
                  <c:v>1.4037178007754504E-4</c:v>
                </c:pt>
                <c:pt idx="1">
                  <c:v>9.555807373348293E-4</c:v>
                </c:pt>
                <c:pt idx="2">
                  <c:v>6.1613838088586854E-4</c:v>
                </c:pt>
                <c:pt idx="3">
                  <c:v>2.9495117480924721E-4</c:v>
                </c:pt>
                <c:pt idx="4">
                  <c:v>7.1653155055678187E-4</c:v>
                </c:pt>
                <c:pt idx="5">
                  <c:v>1.3344151840428056E-3</c:v>
                </c:pt>
                <c:pt idx="6">
                  <c:v>3.3630571208868674E-3</c:v>
                </c:pt>
                <c:pt idx="7">
                  <c:v>3.7257600664850187E-3</c:v>
                </c:pt>
                <c:pt idx="8">
                  <c:v>3.3176390047147072E-3</c:v>
                </c:pt>
                <c:pt idx="9">
                  <c:v>5.8669736792262284E-3</c:v>
                </c:pt>
                <c:pt idx="10">
                  <c:v>5.5307466065083249E-3</c:v>
                </c:pt>
                <c:pt idx="11">
                  <c:v>2.4536193858426297E-3</c:v>
                </c:pt>
                <c:pt idx="12">
                  <c:v>1.8738588925625944E-2</c:v>
                </c:pt>
                <c:pt idx="13">
                  <c:v>8.3638995361100168E-3</c:v>
                </c:pt>
                <c:pt idx="14">
                  <c:v>1.406638375207107E-2</c:v>
                </c:pt>
                <c:pt idx="15">
                  <c:v>1.1715725043115577E-2</c:v>
                </c:pt>
                <c:pt idx="16">
                  <c:v>1.681682274013558E-2</c:v>
                </c:pt>
                <c:pt idx="17">
                  <c:v>1.4310430146149801E-2</c:v>
                </c:pt>
                <c:pt idx="18">
                  <c:v>1.1772083042748783E-2</c:v>
                </c:pt>
                <c:pt idx="19">
                  <c:v>1.3497424825888346E-2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9C7-4069-83CC-9C9E0307B7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94657472"/>
        <c:axId val="-794666720"/>
      </c:scatterChart>
      <c:valAx>
        <c:axId val="-794657472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Espectro de frequências naturais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66720"/>
        <c:crosses val="autoZero"/>
        <c:crossBetween val="midCat"/>
        <c:majorUnit val="1"/>
      </c:valAx>
      <c:valAx>
        <c:axId val="-794666720"/>
        <c:scaling>
          <c:orientation val="minMax"/>
          <c:max val="9.0000000000000024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57472"/>
        <c:crosses val="autoZero"/>
        <c:crossBetween val="midCat"/>
        <c:majorUnit val="9.0000000000000028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2479281934053696"/>
          <c:y val="3.9782743220706539E-2"/>
          <c:w val="0.2444779883615476"/>
          <c:h val="0.196383433793505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97323847380814"/>
          <c:y val="4.2671394584549931E-2"/>
          <c:w val="0.78364103602805268"/>
          <c:h val="0.75175781639878558"/>
        </c:manualLayout>
      </c:layout>
      <c:scatterChart>
        <c:scatterStyle val="lineMarker"/>
        <c:varyColors val="0"/>
        <c:ser>
          <c:idx val="0"/>
          <c:order val="0"/>
          <c:tx>
            <c:v>FBR r</c:v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trendline>
            <c:spPr>
              <a:ln w="19050" cap="rnd" cmpd="sng">
                <a:solidFill>
                  <a:srgbClr val="FF0000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xVal>
            <c:numRef>
              <c:f>'Resultados Extra 2'!$L$21:$L$40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2'!$V$21:$V$40</c:f>
              <c:numCache>
                <c:formatCode>0.000000%</c:formatCode>
                <c:ptCount val="20"/>
                <c:pt idx="0">
                  <c:v>9.9112678922412957E-4</c:v>
                </c:pt>
                <c:pt idx="1">
                  <c:v>1.5751892358554669E-3</c:v>
                </c:pt>
                <c:pt idx="2">
                  <c:v>3.6368773674440411E-4</c:v>
                </c:pt>
                <c:pt idx="3">
                  <c:v>2.2085742951425268E-3</c:v>
                </c:pt>
                <c:pt idx="4">
                  <c:v>2.8290989475885488E-3</c:v>
                </c:pt>
                <c:pt idx="5">
                  <c:v>3.9851117679966718E-3</c:v>
                </c:pt>
                <c:pt idx="6">
                  <c:v>1.0705661367736707E-3</c:v>
                </c:pt>
                <c:pt idx="7">
                  <c:v>4.8469455604988818E-3</c:v>
                </c:pt>
                <c:pt idx="8">
                  <c:v>6.783726207018911E-3</c:v>
                </c:pt>
                <c:pt idx="9">
                  <c:v>8.7465092996249338E-3</c:v>
                </c:pt>
                <c:pt idx="10">
                  <c:v>1.1442908660878937E-3</c:v>
                </c:pt>
                <c:pt idx="11">
                  <c:v>1.7119529075605667E-3</c:v>
                </c:pt>
                <c:pt idx="12">
                  <c:v>1.274578518267673E-2</c:v>
                </c:pt>
                <c:pt idx="13">
                  <c:v>1.0914614270957019E-2</c:v>
                </c:pt>
                <c:pt idx="14">
                  <c:v>4.6924855872171826E-3</c:v>
                </c:pt>
                <c:pt idx="15">
                  <c:v>2.6053709676316109E-2</c:v>
                </c:pt>
                <c:pt idx="16">
                  <c:v>3.5569518592107829E-3</c:v>
                </c:pt>
                <c:pt idx="17">
                  <c:v>2.9382525330107202E-2</c:v>
                </c:pt>
                <c:pt idx="18">
                  <c:v>8.6549777225446104E-3</c:v>
                </c:pt>
                <c:pt idx="19">
                  <c:v>1.6103476408391732E-3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70-4D5D-8996-D42647D23004}"/>
            </c:ext>
          </c:extLst>
        </c:ser>
        <c:ser>
          <c:idx val="1"/>
          <c:order val="1"/>
          <c:tx>
            <c:v>FBR (1-r)^3</c:v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tx1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xVal>
            <c:numRef>
              <c:f>'Resultados Extra 2'!$Y$21:$Y$40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2'!$AI$21:$AI$40</c:f>
              <c:numCache>
                <c:formatCode>0.000000%</c:formatCode>
                <c:ptCount val="20"/>
                <c:pt idx="0">
                  <c:v>7.9514219832283132E-3</c:v>
                </c:pt>
                <c:pt idx="1">
                  <c:v>3.9099692136417979E-2</c:v>
                </c:pt>
                <c:pt idx="2">
                  <c:v>1.9117886771494352E-2</c:v>
                </c:pt>
                <c:pt idx="3">
                  <c:v>7.715457151464733E-2</c:v>
                </c:pt>
                <c:pt idx="4">
                  <c:v>4.827732520244269E-2</c:v>
                </c:pt>
                <c:pt idx="5">
                  <c:v>4.0879236977761912E-2</c:v>
                </c:pt>
                <c:pt idx="6">
                  <c:v>6.2400853147282517E-4</c:v>
                </c:pt>
                <c:pt idx="7">
                  <c:v>4.6595434603882288E-3</c:v>
                </c:pt>
                <c:pt idx="8">
                  <c:v>4.6594902179863213E-3</c:v>
                </c:pt>
                <c:pt idx="9">
                  <c:v>3.7530703684359552E-4</c:v>
                </c:pt>
                <c:pt idx="10">
                  <c:v>9.7081873394519354E-3</c:v>
                </c:pt>
                <c:pt idx="11">
                  <c:v>7.6068099486266963E-3</c:v>
                </c:pt>
                <c:pt idx="12">
                  <c:v>8.9563335884800614E-5</c:v>
                </c:pt>
                <c:pt idx="13">
                  <c:v>7.0837180661696246E-3</c:v>
                </c:pt>
                <c:pt idx="14">
                  <c:v>1.799270761307674E-3</c:v>
                </c:pt>
                <c:pt idx="15">
                  <c:v>1.0283294680538046E-4</c:v>
                </c:pt>
                <c:pt idx="16">
                  <c:v>3.5239622898142532E-3</c:v>
                </c:pt>
                <c:pt idx="17">
                  <c:v>3.0578804673943175E-3</c:v>
                </c:pt>
                <c:pt idx="18">
                  <c:v>1.546608778201059E-3</c:v>
                </c:pt>
                <c:pt idx="19">
                  <c:v>2.3025828162761388E-3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370-4D5D-8996-D42647D23004}"/>
            </c:ext>
          </c:extLst>
        </c:ser>
        <c:ser>
          <c:idx val="2"/>
          <c:order val="2"/>
          <c:tx>
            <c:v>FBR r^2Lnr</c:v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0070C0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xVal>
            <c:numRef>
              <c:f>'Resultados Extra 2'!$AL$21:$AL$40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'Resultados Extra 2'!$AV$21:$AV$40</c:f>
              <c:numCache>
                <c:formatCode>0.000000%</c:formatCode>
                <c:ptCount val="20"/>
                <c:pt idx="0">
                  <c:v>1.4037178007754504E-4</c:v>
                </c:pt>
                <c:pt idx="1">
                  <c:v>9.555807373348293E-4</c:v>
                </c:pt>
                <c:pt idx="2">
                  <c:v>6.1613838088586854E-4</c:v>
                </c:pt>
                <c:pt idx="3">
                  <c:v>2.9495117480924721E-4</c:v>
                </c:pt>
                <c:pt idx="4">
                  <c:v>7.1653155055678187E-4</c:v>
                </c:pt>
                <c:pt idx="5">
                  <c:v>1.3344151840428056E-3</c:v>
                </c:pt>
                <c:pt idx="6">
                  <c:v>3.3630571208868674E-3</c:v>
                </c:pt>
                <c:pt idx="7">
                  <c:v>3.7257600664850187E-3</c:v>
                </c:pt>
                <c:pt idx="8">
                  <c:v>3.3176390047147072E-3</c:v>
                </c:pt>
                <c:pt idx="9">
                  <c:v>5.8669736792262284E-3</c:v>
                </c:pt>
                <c:pt idx="10">
                  <c:v>5.5307466065083249E-3</c:v>
                </c:pt>
                <c:pt idx="11">
                  <c:v>2.4536193858426297E-3</c:v>
                </c:pt>
                <c:pt idx="12">
                  <c:v>1.8738588925625944E-2</c:v>
                </c:pt>
                <c:pt idx="13">
                  <c:v>8.3638995361100168E-3</c:v>
                </c:pt>
                <c:pt idx="14">
                  <c:v>1.406638375207107E-2</c:v>
                </c:pt>
                <c:pt idx="15">
                  <c:v>1.1715725043115577E-2</c:v>
                </c:pt>
                <c:pt idx="16">
                  <c:v>1.681682274013558E-2</c:v>
                </c:pt>
                <c:pt idx="17">
                  <c:v>1.4310430146149801E-2</c:v>
                </c:pt>
                <c:pt idx="18">
                  <c:v>1.1772083042748783E-2</c:v>
                </c:pt>
                <c:pt idx="19">
                  <c:v>1.3497424825888346E-2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370-4D5D-8996-D42647D230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94656928"/>
        <c:axId val="-794669440"/>
      </c:scatterChart>
      <c:valAx>
        <c:axId val="-794656928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Frequências MEF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69440"/>
        <c:crosses val="autoZero"/>
        <c:crossBetween val="midCat"/>
        <c:majorUnit val="1"/>
      </c:valAx>
      <c:valAx>
        <c:axId val="-794669440"/>
        <c:scaling>
          <c:orientation val="minMax"/>
          <c:max val="9.0000000000000024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/>
                  <a:t>Erro relativo percentual (er%)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-794656928"/>
        <c:crosses val="autoZero"/>
        <c:crossBetween val="midCat"/>
        <c:majorUnit val="9.0000000000000028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ayout>
        <c:manualLayout>
          <c:xMode val="edge"/>
          <c:yMode val="edge"/>
          <c:x val="0.17137225612071802"/>
          <c:y val="6.6793876419507778E-2"/>
          <c:w val="0.29553232929217182"/>
          <c:h val="0.454507279699048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B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FBR </a:t>
            </a:r>
            <a:r>
              <a:rPr lang="pt-BR" dirty="0"/>
              <a:t>com melhores resultados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934-4766-84A5-94BD3D833B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934-4766-84A5-94BD3D833B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934-4766-84A5-94BD3D833BF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Plan1!$A$2:$A$4</c:f>
              <c:strCache>
                <c:ptCount val="3"/>
                <c:pt idx="0">
                  <c:v>Radial Simples (RS)</c:v>
                </c:pt>
                <c:pt idx="1">
                  <c:v>Wendland (W)</c:v>
                </c:pt>
                <c:pt idx="2">
                  <c:v>Placa Fina (PF)</c:v>
                </c:pt>
              </c:strCache>
            </c:strRef>
          </c:cat>
          <c:val>
            <c:numRef>
              <c:f>Plan1!$B$2:$B$4</c:f>
              <c:numCache>
                <c:formatCode>General</c:formatCode>
                <c:ptCount val="3"/>
                <c:pt idx="0">
                  <c:v>2</c:v>
                </c:pt>
                <c:pt idx="1">
                  <c:v>9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934-4766-84A5-94BD3D833BF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6264683009687E-2"/>
          <c:y val="6.2867014210831185E-2"/>
          <c:w val="0.86506331229334144"/>
          <c:h val="0.7389891367745699"/>
        </c:manualLayout>
      </c:layout>
      <c:scatterChart>
        <c:scatterStyle val="lineMarker"/>
        <c:varyColors val="0"/>
        <c:ser>
          <c:idx val="0"/>
          <c:order val="0"/>
          <c:tx>
            <c:v>Malha 1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'[Análise - Helmholtz para membrana Quadrada.xlsx]Plan1'!$A$62:$A$81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Quadrada.xlsx]Plan1'!$B$62:$B$81</c:f>
              <c:numCache>
                <c:formatCode>0.0000%</c:formatCode>
                <c:ptCount val="20"/>
                <c:pt idx="0">
                  <c:v>8.2000000000000003E-2</c:v>
                </c:pt>
                <c:pt idx="1">
                  <c:v>0.157</c:v>
                </c:pt>
                <c:pt idx="2">
                  <c:v>7.1999999999999995E-2</c:v>
                </c:pt>
                <c:pt idx="3">
                  <c:v>3.2000000000000001E-2</c:v>
                </c:pt>
                <c:pt idx="4">
                  <c:v>0.04</c:v>
                </c:pt>
                <c:pt idx="5">
                  <c:v>7.0000000000000001E-3</c:v>
                </c:pt>
                <c:pt idx="6">
                  <c:v>2.5000000000000001E-3</c:v>
                </c:pt>
                <c:pt idx="7">
                  <c:v>1E-3</c:v>
                </c:pt>
                <c:pt idx="8">
                  <c:v>8.0000000000000002E-3</c:v>
                </c:pt>
                <c:pt idx="9">
                  <c:v>6.0000000000000001E-3</c:v>
                </c:pt>
                <c:pt idx="10">
                  <c:v>0.02</c:v>
                </c:pt>
                <c:pt idx="11">
                  <c:v>6.0000000000000001E-3</c:v>
                </c:pt>
                <c:pt idx="12">
                  <c:v>7.0000000000000001E-3</c:v>
                </c:pt>
                <c:pt idx="13">
                  <c:v>0.03</c:v>
                </c:pt>
                <c:pt idx="14">
                  <c:v>1.6E-2</c:v>
                </c:pt>
                <c:pt idx="15">
                  <c:v>1E-3</c:v>
                </c:pt>
                <c:pt idx="16">
                  <c:v>2E-3</c:v>
                </c:pt>
                <c:pt idx="17">
                  <c:v>1.5E-3</c:v>
                </c:pt>
                <c:pt idx="18">
                  <c:v>1.4E-2</c:v>
                </c:pt>
                <c:pt idx="19">
                  <c:v>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F5-4970-AE3B-186C3E9E6BDB}"/>
            </c:ext>
          </c:extLst>
        </c:ser>
        <c:ser>
          <c:idx val="1"/>
          <c:order val="1"/>
          <c:tx>
            <c:v>Malha 2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'[Análise - Helmholtz para membrana Quadrada.xlsx]Plan1'!$A$62:$A$81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Quadrada.xlsx]Plan1'!$C$62:$C$81</c:f>
              <c:numCache>
                <c:formatCode>0.0000%</c:formatCode>
                <c:ptCount val="20"/>
                <c:pt idx="0">
                  <c:v>8.2000000000000003E-2</c:v>
                </c:pt>
                <c:pt idx="1">
                  <c:v>0.157</c:v>
                </c:pt>
                <c:pt idx="2">
                  <c:v>7.1999999999999995E-2</c:v>
                </c:pt>
                <c:pt idx="3">
                  <c:v>3.2000000000000001E-2</c:v>
                </c:pt>
                <c:pt idx="4">
                  <c:v>1.7999999999999999E-2</c:v>
                </c:pt>
                <c:pt idx="5">
                  <c:v>0.01</c:v>
                </c:pt>
                <c:pt idx="6">
                  <c:v>1.4E-2</c:v>
                </c:pt>
                <c:pt idx="7">
                  <c:v>0.01</c:v>
                </c:pt>
                <c:pt idx="8">
                  <c:v>1E-3</c:v>
                </c:pt>
                <c:pt idx="9">
                  <c:v>4.0000000000000001E-3</c:v>
                </c:pt>
                <c:pt idx="10">
                  <c:v>1.7999999999999999E-2</c:v>
                </c:pt>
                <c:pt idx="11">
                  <c:v>3.0000000000000001E-3</c:v>
                </c:pt>
                <c:pt idx="12">
                  <c:v>0.03</c:v>
                </c:pt>
                <c:pt idx="13">
                  <c:v>3.0000000000000001E-3</c:v>
                </c:pt>
                <c:pt idx="14">
                  <c:v>5.0999999999999997E-2</c:v>
                </c:pt>
                <c:pt idx="15">
                  <c:v>3.5000000000000003E-2</c:v>
                </c:pt>
                <c:pt idx="16">
                  <c:v>4.8000000000000001E-2</c:v>
                </c:pt>
                <c:pt idx="17">
                  <c:v>6.0000000000000001E-3</c:v>
                </c:pt>
                <c:pt idx="18">
                  <c:v>4.0000000000000001E-3</c:v>
                </c:pt>
                <c:pt idx="19">
                  <c:v>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F5-4970-AE3B-186C3E9E6BDB}"/>
            </c:ext>
          </c:extLst>
        </c:ser>
        <c:ser>
          <c:idx val="2"/>
          <c:order val="2"/>
          <c:tx>
            <c:v>Malha 3</c:v>
          </c:tx>
          <c:spPr>
            <a:ln w="6350" cap="rnd">
              <a:solidFill>
                <a:srgbClr val="0070C0"/>
              </a:solidFill>
              <a:prstDash val="dash"/>
              <a:round/>
            </a:ln>
            <a:effectLst/>
          </c:spPr>
          <c:marker>
            <c:symbol val="diamond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'[Análise - Helmholtz para membrana Quadrada.xlsx]Plan1'!$A$62:$A$81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'[Análise - Helmholtz para membrana Quadrada.xlsx]Plan1'!$D$62:$D$81</c:f>
              <c:numCache>
                <c:formatCode>0.0000%</c:formatCode>
                <c:ptCount val="20"/>
                <c:pt idx="0">
                  <c:v>8.1000000000000003E-2</c:v>
                </c:pt>
                <c:pt idx="1">
                  <c:v>0.1</c:v>
                </c:pt>
                <c:pt idx="2">
                  <c:v>6.8000000000000005E-2</c:v>
                </c:pt>
                <c:pt idx="3">
                  <c:v>3.2000000000000001E-2</c:v>
                </c:pt>
                <c:pt idx="4">
                  <c:v>6.0000000000000001E-3</c:v>
                </c:pt>
                <c:pt idx="5">
                  <c:v>4.0000000000000001E-3</c:v>
                </c:pt>
                <c:pt idx="6">
                  <c:v>1.2999999999999999E-2</c:v>
                </c:pt>
                <c:pt idx="7">
                  <c:v>8.9999999999999993E-3</c:v>
                </c:pt>
                <c:pt idx="8">
                  <c:v>7.0000000000000001E-3</c:v>
                </c:pt>
                <c:pt idx="9">
                  <c:v>6.0000000000000001E-3</c:v>
                </c:pt>
                <c:pt idx="10">
                  <c:v>7.0000000000000001E-3</c:v>
                </c:pt>
                <c:pt idx="11">
                  <c:v>4.0000000000000001E-3</c:v>
                </c:pt>
                <c:pt idx="12">
                  <c:v>1E-3</c:v>
                </c:pt>
                <c:pt idx="13">
                  <c:v>3.0000000000000001E-3</c:v>
                </c:pt>
                <c:pt idx="14">
                  <c:v>4.0000000000000001E-3</c:v>
                </c:pt>
                <c:pt idx="15">
                  <c:v>2E-3</c:v>
                </c:pt>
                <c:pt idx="16">
                  <c:v>1.4E-2</c:v>
                </c:pt>
                <c:pt idx="17">
                  <c:v>5.0000000000000001E-3</c:v>
                </c:pt>
                <c:pt idx="18">
                  <c:v>6.0000000000000001E-3</c:v>
                </c:pt>
                <c:pt idx="19">
                  <c:v>2.5000000000000001E-3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FF5-4970-AE3B-186C3E9E6B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1871296"/>
        <c:axId val="-831863136"/>
      </c:scatterChart>
      <c:valAx>
        <c:axId val="-831871296"/>
        <c:scaling>
          <c:orientation val="minMax"/>
          <c:max val="2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Espectro</a:t>
                </a:r>
                <a:r>
                  <a:rPr lang="pt-BR" baseline="0"/>
                  <a:t> de frequências naturais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63136"/>
        <c:crosses val="autoZero"/>
        <c:crossBetween val="midCat"/>
        <c:majorUnit val="1"/>
      </c:valAx>
      <c:valAx>
        <c:axId val="-831863136"/>
        <c:scaling>
          <c:orientation val="minMax"/>
          <c:max val="0.16000000000000003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71296"/>
        <c:crosses val="autoZero"/>
        <c:crossBetween val="midCat"/>
        <c:majorUnit val="1.6000000000000004E-2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7397343270710006"/>
          <c:y val="5.8432672514999576E-2"/>
          <c:w val="0.17621100446414406"/>
          <c:h val="0.33090613822175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Malha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3079986907288152"/>
          <c:y val="0.20571270105379921"/>
          <c:w val="0.70922815521483451"/>
          <c:h val="0.63120739275311055"/>
        </c:manualLayout>
      </c:layout>
      <c:scatterChart>
        <c:scatterStyle val="lineMarker"/>
        <c:varyColors val="0"/>
        <c:ser>
          <c:idx val="0"/>
          <c:order val="0"/>
          <c:tx>
            <c:v>Potencial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Plan2!$A$39:$A$44</c:f>
              <c:numCache>
                <c:formatCode>General</c:formatCode>
                <c:ptCount val="6"/>
                <c:pt idx="0">
                  <c:v>4</c:v>
                </c:pt>
                <c:pt idx="1">
                  <c:v>9</c:v>
                </c:pt>
                <c:pt idx="2">
                  <c:v>36</c:v>
                </c:pt>
                <c:pt idx="3">
                  <c:v>48</c:v>
                </c:pt>
                <c:pt idx="4">
                  <c:v>80</c:v>
                </c:pt>
                <c:pt idx="5">
                  <c:v>100</c:v>
                </c:pt>
              </c:numCache>
            </c:numRef>
          </c:xVal>
          <c:yVal>
            <c:numRef>
              <c:f>Plan2!$B$39:$B$44</c:f>
              <c:numCache>
                <c:formatCode>0.0000%</c:formatCode>
                <c:ptCount val="6"/>
                <c:pt idx="0">
                  <c:v>6.4999999999999997E-3</c:v>
                </c:pt>
                <c:pt idx="1">
                  <c:v>4.4999999999999997E-3</c:v>
                </c:pt>
                <c:pt idx="2">
                  <c:v>1.4999999999999999E-4</c:v>
                </c:pt>
                <c:pt idx="3">
                  <c:v>1E-4</c:v>
                </c:pt>
                <c:pt idx="4">
                  <c:v>5.0000000000000002E-5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F1-46E4-AC64-A54DF2982350}"/>
            </c:ext>
          </c:extLst>
        </c:ser>
        <c:ser>
          <c:idx val="1"/>
          <c:order val="1"/>
          <c:tx>
            <c:v>Derivada normal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Plan2!$A$39:$A$44</c:f>
              <c:numCache>
                <c:formatCode>General</c:formatCode>
                <c:ptCount val="6"/>
                <c:pt idx="0">
                  <c:v>4</c:v>
                </c:pt>
                <c:pt idx="1">
                  <c:v>9</c:v>
                </c:pt>
                <c:pt idx="2">
                  <c:v>36</c:v>
                </c:pt>
                <c:pt idx="3">
                  <c:v>48</c:v>
                </c:pt>
                <c:pt idx="4">
                  <c:v>80</c:v>
                </c:pt>
                <c:pt idx="5">
                  <c:v>100</c:v>
                </c:pt>
              </c:numCache>
            </c:numRef>
          </c:xVal>
          <c:yVal>
            <c:numRef>
              <c:f>Plan2!$C$39:$C$44</c:f>
              <c:numCache>
                <c:formatCode>0.0000%</c:formatCode>
                <c:ptCount val="6"/>
                <c:pt idx="0">
                  <c:v>3.5000000000000003E-2</c:v>
                </c:pt>
                <c:pt idx="1">
                  <c:v>1.6500000000000001E-2</c:v>
                </c:pt>
                <c:pt idx="2">
                  <c:v>5.0000000000000001E-3</c:v>
                </c:pt>
                <c:pt idx="3">
                  <c:v>3.8E-3</c:v>
                </c:pt>
                <c:pt idx="4">
                  <c:v>2.5000000000000001E-3</c:v>
                </c:pt>
                <c:pt idx="5">
                  <c:v>1.5E-3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2F1-46E4-AC64-A54DF2982350}"/>
            </c:ext>
          </c:extLst>
        </c:ser>
        <c:ser>
          <c:idx val="2"/>
          <c:order val="2"/>
          <c:tx>
            <c:v>potencial interno</c:v>
          </c:tx>
          <c:spPr>
            <a:ln w="6350" cap="rnd">
              <a:solidFill>
                <a:srgbClr val="0070C0"/>
              </a:solidFill>
              <a:prstDash val="dash"/>
              <a:round/>
            </a:ln>
            <a:effectLst/>
          </c:spPr>
          <c:marker>
            <c:symbol val="diamond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Plan2!$A$39:$A$44</c:f>
              <c:numCache>
                <c:formatCode>General</c:formatCode>
                <c:ptCount val="6"/>
                <c:pt idx="0">
                  <c:v>4</c:v>
                </c:pt>
                <c:pt idx="1">
                  <c:v>9</c:v>
                </c:pt>
                <c:pt idx="2">
                  <c:v>36</c:v>
                </c:pt>
                <c:pt idx="3">
                  <c:v>48</c:v>
                </c:pt>
                <c:pt idx="4">
                  <c:v>80</c:v>
                </c:pt>
                <c:pt idx="5">
                  <c:v>100</c:v>
                </c:pt>
              </c:numCache>
            </c:numRef>
          </c:xVal>
          <c:yVal>
            <c:numRef>
              <c:f>Plan2!$D$39:$D$44</c:f>
              <c:numCache>
                <c:formatCode>0.0000%</c:formatCode>
                <c:ptCount val="6"/>
                <c:pt idx="0">
                  <c:v>2.5000000000000001E-3</c:v>
                </c:pt>
                <c:pt idx="1">
                  <c:v>2E-3</c:v>
                </c:pt>
                <c:pt idx="2">
                  <c:v>1.9E-3</c:v>
                </c:pt>
                <c:pt idx="3">
                  <c:v>1.8500000000000001E-3</c:v>
                </c:pt>
                <c:pt idx="4">
                  <c:v>1.6000000000000001E-3</c:v>
                </c:pt>
                <c:pt idx="5">
                  <c:v>1.5E-3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F1-46E4-AC64-A54DF2982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1862048"/>
        <c:axId val="-831861504"/>
      </c:scatterChart>
      <c:valAx>
        <c:axId val="-831862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nº</a:t>
                </a:r>
                <a:r>
                  <a:rPr lang="pt-BR" baseline="0"/>
                  <a:t> de pontos internos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61504"/>
        <c:crosses val="autoZero"/>
        <c:crossBetween val="midCat"/>
      </c:valAx>
      <c:valAx>
        <c:axId val="-83186150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</a:t>
                </a:r>
                <a:r>
                  <a:rPr lang="pt-BR" baseline="0"/>
                  <a:t> relativo %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62048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38138628280993131"/>
          <c:y val="0.21391905878653689"/>
          <c:w val="0.55789442713869075"/>
          <c:h val="0.32307658714041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Malha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2213282721248037"/>
          <c:y val="0.20571270105379921"/>
          <c:w val="0.71600164526166488"/>
          <c:h val="0.63675370445582835"/>
        </c:manualLayout>
      </c:layout>
      <c:scatterChart>
        <c:scatterStyle val="lineMarker"/>
        <c:varyColors val="0"/>
        <c:ser>
          <c:idx val="0"/>
          <c:order val="0"/>
          <c:tx>
            <c:v>Potencial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Plan2!$A$57:$A$65</c:f>
              <c:numCache>
                <c:formatCode>General</c:formatCode>
                <c:ptCount val="9"/>
                <c:pt idx="0">
                  <c:v>4</c:v>
                </c:pt>
                <c:pt idx="1">
                  <c:v>9</c:v>
                </c:pt>
                <c:pt idx="2">
                  <c:v>36</c:v>
                </c:pt>
                <c:pt idx="3">
                  <c:v>48</c:v>
                </c:pt>
                <c:pt idx="4">
                  <c:v>80</c:v>
                </c:pt>
                <c:pt idx="5">
                  <c:v>150</c:v>
                </c:pt>
                <c:pt idx="6">
                  <c:v>190</c:v>
                </c:pt>
                <c:pt idx="7">
                  <c:v>340</c:v>
                </c:pt>
                <c:pt idx="8">
                  <c:v>400</c:v>
                </c:pt>
              </c:numCache>
            </c:numRef>
          </c:xVal>
          <c:yVal>
            <c:numRef>
              <c:f>Plan2!$B$57:$B$65</c:f>
              <c:numCache>
                <c:formatCode>0.0000%</c:formatCode>
                <c:ptCount val="9"/>
                <c:pt idx="0">
                  <c:v>1.15E-2</c:v>
                </c:pt>
                <c:pt idx="1">
                  <c:v>2E-3</c:v>
                </c:pt>
                <c:pt idx="2">
                  <c:v>1E-3</c:v>
                </c:pt>
                <c:pt idx="3">
                  <c:v>9.7999999999999997E-4</c:v>
                </c:pt>
                <c:pt idx="4">
                  <c:v>9.5E-4</c:v>
                </c:pt>
                <c:pt idx="5">
                  <c:v>8.9999999999999998E-4</c:v>
                </c:pt>
                <c:pt idx="6">
                  <c:v>8.4999999999999995E-4</c:v>
                </c:pt>
                <c:pt idx="7">
                  <c:v>8.0000000000000004E-4</c:v>
                </c:pt>
                <c:pt idx="8">
                  <c:v>6.9999999999999999E-4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ED-4B0D-98E9-8C75FA91E6BA}"/>
            </c:ext>
          </c:extLst>
        </c:ser>
        <c:ser>
          <c:idx val="1"/>
          <c:order val="1"/>
          <c:tx>
            <c:v>Derivada normal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Plan2!$A$57:$A$65</c:f>
              <c:numCache>
                <c:formatCode>General</c:formatCode>
                <c:ptCount val="9"/>
                <c:pt idx="0">
                  <c:v>4</c:v>
                </c:pt>
                <c:pt idx="1">
                  <c:v>9</c:v>
                </c:pt>
                <c:pt idx="2">
                  <c:v>36</c:v>
                </c:pt>
                <c:pt idx="3">
                  <c:v>48</c:v>
                </c:pt>
                <c:pt idx="4">
                  <c:v>80</c:v>
                </c:pt>
                <c:pt idx="5">
                  <c:v>150</c:v>
                </c:pt>
                <c:pt idx="6">
                  <c:v>190</c:v>
                </c:pt>
                <c:pt idx="7">
                  <c:v>340</c:v>
                </c:pt>
                <c:pt idx="8">
                  <c:v>400</c:v>
                </c:pt>
              </c:numCache>
            </c:numRef>
          </c:xVal>
          <c:yVal>
            <c:numRef>
              <c:f>Plan2!$C$57:$C$65</c:f>
              <c:numCache>
                <c:formatCode>0.0000%</c:formatCode>
                <c:ptCount val="9"/>
                <c:pt idx="0">
                  <c:v>2.5000000000000001E-2</c:v>
                </c:pt>
                <c:pt idx="1">
                  <c:v>1.9E-2</c:v>
                </c:pt>
                <c:pt idx="2">
                  <c:v>1.15E-2</c:v>
                </c:pt>
                <c:pt idx="3">
                  <c:v>8.0000000000000002E-3</c:v>
                </c:pt>
                <c:pt idx="4">
                  <c:v>5.0000000000000001E-3</c:v>
                </c:pt>
                <c:pt idx="5">
                  <c:v>4.0000000000000001E-3</c:v>
                </c:pt>
                <c:pt idx="6">
                  <c:v>3.8999999999999998E-3</c:v>
                </c:pt>
                <c:pt idx="7">
                  <c:v>2E-3</c:v>
                </c:pt>
                <c:pt idx="8">
                  <c:v>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BED-4B0D-98E9-8C75FA91E6BA}"/>
            </c:ext>
          </c:extLst>
        </c:ser>
        <c:ser>
          <c:idx val="2"/>
          <c:order val="2"/>
          <c:tx>
            <c:v>Potencial interno</c:v>
          </c:tx>
          <c:spPr>
            <a:ln w="0" cap="rnd">
              <a:solidFill>
                <a:srgbClr val="0070C0"/>
              </a:solidFill>
              <a:prstDash val="dash"/>
              <a:round/>
            </a:ln>
            <a:effectLst/>
          </c:spPr>
          <c:marker>
            <c:symbol val="diamond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Plan2!$A$57:$A$65</c:f>
              <c:numCache>
                <c:formatCode>General</c:formatCode>
                <c:ptCount val="9"/>
                <c:pt idx="0">
                  <c:v>4</c:v>
                </c:pt>
                <c:pt idx="1">
                  <c:v>9</c:v>
                </c:pt>
                <c:pt idx="2">
                  <c:v>36</c:v>
                </c:pt>
                <c:pt idx="3">
                  <c:v>48</c:v>
                </c:pt>
                <c:pt idx="4">
                  <c:v>80</c:v>
                </c:pt>
                <c:pt idx="5">
                  <c:v>150</c:v>
                </c:pt>
                <c:pt idx="6">
                  <c:v>190</c:v>
                </c:pt>
                <c:pt idx="7">
                  <c:v>340</c:v>
                </c:pt>
                <c:pt idx="8">
                  <c:v>400</c:v>
                </c:pt>
              </c:numCache>
            </c:numRef>
          </c:xVal>
          <c:yVal>
            <c:numRef>
              <c:f>Plan2!$D$57:$D$65</c:f>
              <c:numCache>
                <c:formatCode>0.0000%</c:formatCode>
                <c:ptCount val="9"/>
                <c:pt idx="0">
                  <c:v>2E-3</c:v>
                </c:pt>
                <c:pt idx="1">
                  <c:v>1.5E-3</c:v>
                </c:pt>
                <c:pt idx="2">
                  <c:v>8.9999999999999998E-4</c:v>
                </c:pt>
                <c:pt idx="3">
                  <c:v>8.8999999999999995E-4</c:v>
                </c:pt>
                <c:pt idx="4">
                  <c:v>8.5999999999999998E-4</c:v>
                </c:pt>
                <c:pt idx="5">
                  <c:v>8.4000000000000003E-4</c:v>
                </c:pt>
                <c:pt idx="6">
                  <c:v>7.9000000000000001E-4</c:v>
                </c:pt>
                <c:pt idx="7">
                  <c:v>7.5000000000000002E-4</c:v>
                </c:pt>
                <c:pt idx="8">
                  <c:v>6.9999999999999999E-4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BED-4B0D-98E9-8C75FA91E6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31872384"/>
        <c:axId val="-831870752"/>
      </c:scatterChart>
      <c:valAx>
        <c:axId val="-831872384"/>
        <c:scaling>
          <c:orientation val="minMax"/>
          <c:max val="4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nº</a:t>
                </a:r>
                <a:r>
                  <a:rPr lang="pt-BR" baseline="0"/>
                  <a:t> de pontos internos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70752"/>
        <c:crosses val="autoZero"/>
        <c:crossBetween val="midCat"/>
      </c:valAx>
      <c:valAx>
        <c:axId val="-8318707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</a:t>
                </a:r>
                <a:r>
                  <a:rPr lang="pt-BR" baseline="0"/>
                  <a:t> relativo %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831872384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37050739353294126"/>
          <c:y val="0.2083727470838192"/>
          <c:w val="0.56858841344761635"/>
          <c:h val="0.328622898843135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Malha</a:t>
            </a:r>
            <a:r>
              <a:rPr lang="pt-BR" baseline="0"/>
              <a:t> </a:t>
            </a:r>
            <a:r>
              <a:rPr lang="pt-BR"/>
              <a:t>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1542828900296368"/>
          <c:y val="0.17798114254021077"/>
          <c:w val="0.72638000467480646"/>
          <c:h val="0.67003157467213437"/>
        </c:manualLayout>
      </c:layout>
      <c:scatterChart>
        <c:scatterStyle val="lineMarker"/>
        <c:varyColors val="0"/>
        <c:ser>
          <c:idx val="0"/>
          <c:order val="0"/>
          <c:tx>
            <c:v>Potencial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Plan2!$A$20:$A$24</c:f>
              <c:numCache>
                <c:formatCode>General</c:formatCode>
                <c:ptCount val="5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100</c:v>
                </c:pt>
              </c:numCache>
            </c:numRef>
          </c:xVal>
          <c:yVal>
            <c:numRef>
              <c:f>Plan2!$B$20:$B$24</c:f>
              <c:numCache>
                <c:formatCode>0.0000%</c:formatCode>
                <c:ptCount val="5"/>
                <c:pt idx="0">
                  <c:v>1.9699999999999999E-2</c:v>
                </c:pt>
                <c:pt idx="1">
                  <c:v>1.15E-2</c:v>
                </c:pt>
                <c:pt idx="2">
                  <c:v>3.5000000000000001E-3</c:v>
                </c:pt>
                <c:pt idx="3">
                  <c:v>1.4E-3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CD-4FED-AE06-386EC751CA23}"/>
            </c:ext>
          </c:extLst>
        </c:ser>
        <c:ser>
          <c:idx val="1"/>
          <c:order val="1"/>
          <c:tx>
            <c:v>Derivada normal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Plan2!$A$20:$A$24</c:f>
              <c:numCache>
                <c:formatCode>General</c:formatCode>
                <c:ptCount val="5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100</c:v>
                </c:pt>
              </c:numCache>
            </c:numRef>
          </c:xVal>
          <c:yVal>
            <c:numRef>
              <c:f>Plan2!$C$20:$C$24</c:f>
              <c:numCache>
                <c:formatCode>0.0000%</c:formatCode>
                <c:ptCount val="5"/>
                <c:pt idx="0">
                  <c:v>3.3799999999999997E-2</c:v>
                </c:pt>
                <c:pt idx="1">
                  <c:v>1.4500000000000001E-2</c:v>
                </c:pt>
                <c:pt idx="2">
                  <c:v>3.0000000000000001E-3</c:v>
                </c:pt>
                <c:pt idx="3">
                  <c:v>1.3500000000000001E-3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8CD-4FED-AE06-386EC751CA23}"/>
            </c:ext>
          </c:extLst>
        </c:ser>
        <c:ser>
          <c:idx val="2"/>
          <c:order val="2"/>
          <c:tx>
            <c:v>Potencial interno</c:v>
          </c:tx>
          <c:spPr>
            <a:ln w="6350" cap="rnd">
              <a:solidFill>
                <a:srgbClr val="0070C0"/>
              </a:solidFill>
              <a:prstDash val="dash"/>
              <a:round/>
            </a:ln>
            <a:effectLst/>
          </c:spPr>
          <c:marker>
            <c:symbol val="diamond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Plan2!$A$20:$A$24</c:f>
              <c:numCache>
                <c:formatCode>General</c:formatCode>
                <c:ptCount val="5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100</c:v>
                </c:pt>
              </c:numCache>
            </c:numRef>
          </c:xVal>
          <c:yVal>
            <c:numRef>
              <c:f>Plan2!$D$20:$D$24</c:f>
              <c:numCache>
                <c:formatCode>0.0000%</c:formatCode>
                <c:ptCount val="5"/>
                <c:pt idx="0">
                  <c:v>2.75E-2</c:v>
                </c:pt>
                <c:pt idx="1">
                  <c:v>1.2500000000000001E-2</c:v>
                </c:pt>
                <c:pt idx="2">
                  <c:v>2.5000000000000001E-3</c:v>
                </c:pt>
                <c:pt idx="3">
                  <c:v>1.25E-3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8CD-4FED-AE06-386EC751CA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68568416"/>
        <c:axId val="-668576576"/>
      </c:scatterChart>
      <c:valAx>
        <c:axId val="-668568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nº</a:t>
                </a:r>
                <a:r>
                  <a:rPr lang="pt-BR" baseline="0"/>
                  <a:t> de pontos internos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68576576"/>
        <c:crosses val="autoZero"/>
        <c:crossBetween val="midCat"/>
        <c:majorUnit val="25"/>
      </c:valAx>
      <c:valAx>
        <c:axId val="-6685765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</a:t>
                </a:r>
                <a:r>
                  <a:rPr lang="pt-BR" baseline="0"/>
                  <a:t> relativo %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68568416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39784637729257333"/>
          <c:y val="0.1806411885702307"/>
          <c:w val="0.53870472173303285"/>
          <c:h val="0.367447080762159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Malha</a:t>
            </a:r>
            <a:r>
              <a:rPr lang="pt-BR" baseline="0"/>
              <a:t> 1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2641822387801711"/>
          <c:y val="0.18310555836575002"/>
          <c:w val="0.71360977488735422"/>
          <c:h val="0.66210209580707569"/>
        </c:manualLayout>
      </c:layout>
      <c:scatterChart>
        <c:scatterStyle val="lineMarker"/>
        <c:varyColors val="0"/>
        <c:ser>
          <c:idx val="0"/>
          <c:order val="0"/>
          <c:tx>
            <c:v>Potencial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Plan2!$A$4:$A$9</c:f>
              <c:numCache>
                <c:formatCode>General</c:formatCode>
                <c:ptCount val="6"/>
                <c:pt idx="0">
                  <c:v>4</c:v>
                </c:pt>
                <c:pt idx="1">
                  <c:v>25</c:v>
                </c:pt>
                <c:pt idx="2">
                  <c:v>36</c:v>
                </c:pt>
                <c:pt idx="3">
                  <c:v>49</c:v>
                </c:pt>
                <c:pt idx="4">
                  <c:v>64</c:v>
                </c:pt>
                <c:pt idx="5">
                  <c:v>100</c:v>
                </c:pt>
              </c:numCache>
            </c:numRef>
          </c:xVal>
          <c:yVal>
            <c:numRef>
              <c:f>Plan2!$B$4:$B$9</c:f>
              <c:numCache>
                <c:formatCode>0.0000%</c:formatCode>
                <c:ptCount val="6"/>
                <c:pt idx="0">
                  <c:v>8.2500000000000004E-2</c:v>
                </c:pt>
                <c:pt idx="1">
                  <c:v>1.4999999999999999E-2</c:v>
                </c:pt>
                <c:pt idx="2">
                  <c:v>6.0000000000000001E-3</c:v>
                </c:pt>
                <c:pt idx="3">
                  <c:v>3.5000000000000001E-3</c:v>
                </c:pt>
                <c:pt idx="4">
                  <c:v>1.1249999999999999E-3</c:v>
                </c:pt>
                <c:pt idx="5">
                  <c:v>2.0000000000000001E-4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47-4875-A3BB-C58A7EEF690C}"/>
            </c:ext>
          </c:extLst>
        </c:ser>
        <c:ser>
          <c:idx val="1"/>
          <c:order val="1"/>
          <c:tx>
            <c:v>Derivada normal</c:v>
          </c:tx>
          <c:spPr>
            <a:ln w="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Plan2!$A$4:$A$9</c:f>
              <c:numCache>
                <c:formatCode>General</c:formatCode>
                <c:ptCount val="6"/>
                <c:pt idx="0">
                  <c:v>4</c:v>
                </c:pt>
                <c:pt idx="1">
                  <c:v>25</c:v>
                </c:pt>
                <c:pt idx="2">
                  <c:v>36</c:v>
                </c:pt>
                <c:pt idx="3">
                  <c:v>49</c:v>
                </c:pt>
                <c:pt idx="4">
                  <c:v>64</c:v>
                </c:pt>
                <c:pt idx="5">
                  <c:v>100</c:v>
                </c:pt>
              </c:numCache>
            </c:numRef>
          </c:xVal>
          <c:yVal>
            <c:numRef>
              <c:f>Plan2!$C$4:$C$9</c:f>
              <c:numCache>
                <c:formatCode>0.0000%</c:formatCode>
                <c:ptCount val="6"/>
                <c:pt idx="0">
                  <c:v>4.5499999999999999E-2</c:v>
                </c:pt>
                <c:pt idx="1">
                  <c:v>2.5000000000000001E-2</c:v>
                </c:pt>
                <c:pt idx="2">
                  <c:v>6.1999999999999998E-3</c:v>
                </c:pt>
                <c:pt idx="3">
                  <c:v>3.5000000000000001E-3</c:v>
                </c:pt>
                <c:pt idx="4">
                  <c:v>1.1249999999999999E-3</c:v>
                </c:pt>
                <c:pt idx="5">
                  <c:v>2.0000000000000001E-4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47-4875-A3BB-C58A7EEF690C}"/>
            </c:ext>
          </c:extLst>
        </c:ser>
        <c:ser>
          <c:idx val="2"/>
          <c:order val="2"/>
          <c:tx>
            <c:v>Potencial interno</c:v>
          </c:tx>
          <c:spPr>
            <a:ln w="6350" cap="rnd">
              <a:solidFill>
                <a:srgbClr val="0070C0"/>
              </a:solidFill>
              <a:prstDash val="dash"/>
              <a:round/>
            </a:ln>
            <a:effectLst/>
          </c:spPr>
          <c:marker>
            <c:symbol val="diamond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Plan2!$A$4:$A$9</c:f>
              <c:numCache>
                <c:formatCode>General</c:formatCode>
                <c:ptCount val="6"/>
                <c:pt idx="0">
                  <c:v>4</c:v>
                </c:pt>
                <c:pt idx="1">
                  <c:v>25</c:v>
                </c:pt>
                <c:pt idx="2">
                  <c:v>36</c:v>
                </c:pt>
                <c:pt idx="3">
                  <c:v>49</c:v>
                </c:pt>
                <c:pt idx="4">
                  <c:v>64</c:v>
                </c:pt>
                <c:pt idx="5">
                  <c:v>100</c:v>
                </c:pt>
              </c:numCache>
            </c:numRef>
          </c:xVal>
          <c:yVal>
            <c:numRef>
              <c:f>Plan2!$D$4:$D$9</c:f>
              <c:numCache>
                <c:formatCode>0.0000%</c:formatCode>
                <c:ptCount val="6"/>
                <c:pt idx="0">
                  <c:v>2.4E-2</c:v>
                </c:pt>
                <c:pt idx="1">
                  <c:v>1.125E-2</c:v>
                </c:pt>
                <c:pt idx="2">
                  <c:v>7.4999999999999997E-3</c:v>
                </c:pt>
                <c:pt idx="3">
                  <c:v>3.5000000000000001E-3</c:v>
                </c:pt>
                <c:pt idx="4">
                  <c:v>1.1249999999999999E-3</c:v>
                </c:pt>
                <c:pt idx="5">
                  <c:v>2.0000000000000001E-4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C47-4875-A3BB-C58A7EEF6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68578208"/>
        <c:axId val="-668577664"/>
      </c:scatterChart>
      <c:valAx>
        <c:axId val="-668578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nº de pontos internos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68577664"/>
        <c:crosses val="autoZero"/>
        <c:crossBetween val="midCat"/>
        <c:majorUnit val="25"/>
      </c:valAx>
      <c:valAx>
        <c:axId val="-6685776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 relativo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68578208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1858503091130422"/>
          <c:y val="0.18312130700800502"/>
          <c:w val="0.50795676462908279"/>
          <c:h val="0.361941820500390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Malha</a:t>
            </a:r>
            <a:r>
              <a:rPr lang="pt-BR" baseline="0"/>
              <a:t> 1</a:t>
            </a:r>
            <a:endParaRPr lang="pt-BR"/>
          </a:p>
        </c:rich>
      </c:tx>
      <c:layout>
        <c:manualLayout>
          <c:xMode val="edge"/>
          <c:yMode val="edge"/>
          <c:x val="0.38232950550738221"/>
          <c:y val="1.66389351081530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2977916956536984"/>
          <c:y val="0.13288875496220209"/>
          <c:w val="0.71003803221574102"/>
          <c:h val="0.66154047715749342"/>
        </c:manualLayout>
      </c:layout>
      <c:scatterChart>
        <c:scatterStyle val="lineMarker"/>
        <c:varyColors val="0"/>
        <c:ser>
          <c:idx val="1"/>
          <c:order val="0"/>
          <c:tx>
            <c:v>Derivada normal</c:v>
          </c:tx>
          <c:spPr>
            <a:ln w="63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Plan1!$B$18:$B$25</c:f>
              <c:numCache>
                <c:formatCode>General</c:formatCode>
                <c:ptCount val="8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49</c:v>
                </c:pt>
                <c:pt idx="5">
                  <c:v>64</c:v>
                </c:pt>
                <c:pt idx="6">
                  <c:v>81</c:v>
                </c:pt>
                <c:pt idx="7">
                  <c:v>100</c:v>
                </c:pt>
              </c:numCache>
            </c:numRef>
          </c:xVal>
          <c:yVal>
            <c:numRef>
              <c:f>Plan1!$D$18:$D$25</c:f>
              <c:numCache>
                <c:formatCode>0.0000%</c:formatCode>
                <c:ptCount val="8"/>
                <c:pt idx="0">
                  <c:v>1.9657300400000001E-2</c:v>
                </c:pt>
                <c:pt idx="1">
                  <c:v>1.17949818E-2</c:v>
                </c:pt>
                <c:pt idx="2">
                  <c:v>5.9961416999999998E-3</c:v>
                </c:pt>
                <c:pt idx="3">
                  <c:v>5.8808335999999996E-3</c:v>
                </c:pt>
                <c:pt idx="4">
                  <c:v>5.8777656000000003E-3</c:v>
                </c:pt>
                <c:pt idx="5">
                  <c:v>5.8811380999999998E-3</c:v>
                </c:pt>
                <c:pt idx="6">
                  <c:v>5.8863895999999999E-3</c:v>
                </c:pt>
                <c:pt idx="7">
                  <c:v>5.8920376999999999E-3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71-4253-BB29-3D110133ABE5}"/>
            </c:ext>
          </c:extLst>
        </c:ser>
        <c:ser>
          <c:idx val="2"/>
          <c:order val="1"/>
          <c:tx>
            <c:v>Pontos internos</c:v>
          </c:tx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Plan1!$B$18:$B$25</c:f>
              <c:numCache>
                <c:formatCode>General</c:formatCode>
                <c:ptCount val="8"/>
                <c:pt idx="0">
                  <c:v>4</c:v>
                </c:pt>
                <c:pt idx="1">
                  <c:v>9</c:v>
                </c:pt>
                <c:pt idx="2">
                  <c:v>25</c:v>
                </c:pt>
                <c:pt idx="3">
                  <c:v>36</c:v>
                </c:pt>
                <c:pt idx="4">
                  <c:v>49</c:v>
                </c:pt>
                <c:pt idx="5">
                  <c:v>64</c:v>
                </c:pt>
                <c:pt idx="6">
                  <c:v>81</c:v>
                </c:pt>
                <c:pt idx="7">
                  <c:v>100</c:v>
                </c:pt>
              </c:numCache>
            </c:numRef>
          </c:xVal>
          <c:yVal>
            <c:numRef>
              <c:f>Plan1!$E$18:$E$25</c:f>
              <c:numCache>
                <c:formatCode>0.0000%</c:formatCode>
                <c:ptCount val="8"/>
                <c:pt idx="0">
                  <c:v>1.22106817E-2</c:v>
                </c:pt>
                <c:pt idx="1">
                  <c:v>5.3666620999999999E-3</c:v>
                </c:pt>
                <c:pt idx="2">
                  <c:v>1.6799051E-3</c:v>
                </c:pt>
                <c:pt idx="3">
                  <c:v>1.0517804999999999E-3</c:v>
                </c:pt>
                <c:pt idx="4">
                  <c:v>6.7958479999999995E-4</c:v>
                </c:pt>
                <c:pt idx="5">
                  <c:v>4.4402489999999998E-4</c:v>
                </c:pt>
                <c:pt idx="6">
                  <c:v>3.3047170000000001E-4</c:v>
                </c:pt>
                <c:pt idx="7">
                  <c:v>2.8537540000000001E-4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71-4253-BB29-3D110133A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68571680"/>
        <c:axId val="-668571136"/>
      </c:scatterChart>
      <c:valAx>
        <c:axId val="-668571680"/>
        <c:scaling>
          <c:orientation val="minMax"/>
          <c:max val="100"/>
          <c:min val="4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nº</a:t>
                </a:r>
                <a:r>
                  <a:rPr lang="pt-BR" baseline="0"/>
                  <a:t> de pontos internos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68571136"/>
        <c:crosses val="autoZero"/>
        <c:crossBetween val="midCat"/>
        <c:majorUnit val="20"/>
      </c:valAx>
      <c:valAx>
        <c:axId val="-668571136"/>
        <c:scaling>
          <c:orientation val="minMax"/>
          <c:max val="3.0000000000000006E-2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Erro</a:t>
                </a:r>
                <a:r>
                  <a:rPr lang="pt-BR" baseline="0"/>
                  <a:t> relativo %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68571680"/>
        <c:crosses val="autoZero"/>
        <c:crossBetween val="midCat"/>
        <c:majorUnit val="3.0000000000000009E-3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8323980594527866"/>
          <c:y val="0.17598709063197382"/>
          <c:w val="0.44885764953156343"/>
          <c:h val="0.30409946676798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B82AD-DD43-45EE-A8E4-5B4DBCA479EC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CB454-C663-4158-9FA1-E99E965EF8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257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644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6294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58052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765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7253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1293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67290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655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06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6157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0634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3627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3141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3700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53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10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510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410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6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045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291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686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70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8835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122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62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606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146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759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630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58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824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249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198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893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013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9166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383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77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981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658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010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531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09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339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5656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007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379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55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6860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004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2659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485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7254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67897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8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3434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9984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3675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917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1333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286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3354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3328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4027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8411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458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2249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8790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6514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761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173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5305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8940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5758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4599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958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853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136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2834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2483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041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4431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5136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056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1049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2053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74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791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2627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3702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4917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2084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4353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2228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2480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43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1976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09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8237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2665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725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6685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9197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0264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7332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9778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8852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4080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0AAF76-A6B2-4EF9-8117-1EABF5FCBAEE}" type="slidenum">
              <a:rPr lang="pt-BR" smtClean="0"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8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58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41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3777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86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1216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59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612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58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7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51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5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34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0A2396E-AF81-44E6-8004-E9603D91A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99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CCBC-4A58-4DF0-817B-1AF3F03026C5}" type="datetimeFigureOut">
              <a:rPr lang="pt-BR" smtClean="0"/>
              <a:t>13/12/2019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0A2396E-AF81-44E6-8004-E9603D91AE0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198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hart" Target="../charts/chart19.xml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3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6.xml"/><Relationship Id="rId3" Type="http://schemas.openxmlformats.org/officeDocument/2006/relationships/image" Target="../media/image118.png"/><Relationship Id="rId7" Type="http://schemas.openxmlformats.org/officeDocument/2006/relationships/chart" Target="../charts/chart25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3.xml"/><Relationship Id="rId3" Type="http://schemas.openxmlformats.org/officeDocument/2006/relationships/image" Target="../media/image118.png"/><Relationship Id="rId7" Type="http://schemas.openxmlformats.org/officeDocument/2006/relationships/chart" Target="../charts/chart32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 rot="20235496">
                <a:off x="482194" y="2689722"/>
                <a:ext cx="11779635" cy="1998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5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5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115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15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  <m:sup>
                          <m:r>
                            <a:rPr lang="pt-BR" sz="115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pt-BR" sz="115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115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 sz="115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115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∆(</m:t>
                      </m:r>
                      <m:r>
                        <m:rPr>
                          <m:sty m:val="p"/>
                        </m:rPr>
                        <a:rPr lang="pt-BR" sz="115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pt-BR" sz="115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pt-BR" sz="115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115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5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35496">
                <a:off x="482194" y="2689722"/>
                <a:ext cx="11779635" cy="1998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1278214"/>
            <a:ext cx="8915399" cy="2262781"/>
          </a:xfrm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tx1"/>
                </a:solidFill>
              </a:rPr>
              <a:t>O MÉTODO DOS ELEMENTOS DE CONTORNO COM INTERPOLAÇÃO DIRETA APLICADO À SOLUÇÃO DE PROBLEMAS ESCALARES FUNCIONAIS EM DUAS DIMENSÕES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3837262"/>
            <a:ext cx="8915400" cy="176820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BR" sz="1600" b="1" dirty="0" smtClean="0">
                <a:solidFill>
                  <a:schemeClr val="tx1"/>
                </a:solidFill>
              </a:rPr>
              <a:t>Eng. Me. Hercules de Melo Barcelos</a:t>
            </a:r>
          </a:p>
          <a:p>
            <a:pPr>
              <a:spcBef>
                <a:spcPts val="0"/>
              </a:spcBef>
            </a:pPr>
            <a:r>
              <a:rPr lang="en-US" sz="1400" dirty="0" err="1" smtClean="0">
                <a:solidFill>
                  <a:schemeClr val="tx1"/>
                </a:solidFill>
              </a:rPr>
              <a:t>Departamento</a:t>
            </a:r>
            <a:r>
              <a:rPr lang="en-US" sz="1400" dirty="0" smtClean="0">
                <a:solidFill>
                  <a:schemeClr val="tx1"/>
                </a:solidFill>
              </a:rPr>
              <a:t> de Engenharia Mecânica, Universidade Federal do Espírito Santo, PPGEM,UFES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Vitória, ES, </a:t>
            </a:r>
            <a:r>
              <a:rPr lang="en-US" sz="1400" dirty="0" smtClean="0">
                <a:solidFill>
                  <a:schemeClr val="tx1"/>
                </a:solidFill>
              </a:rPr>
              <a:t>Brasil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Instituto Nacional de Metrologia, Qualidade e Tecnologia, </a:t>
            </a:r>
            <a:r>
              <a:rPr lang="en-US" sz="1400" dirty="0">
                <a:solidFill>
                  <a:schemeClr val="tx1"/>
                </a:solidFill>
              </a:rPr>
              <a:t>INMETRO, Duque de Caxias, RJ, </a:t>
            </a:r>
            <a:r>
              <a:rPr lang="en-US" sz="1400" dirty="0" smtClean="0">
                <a:solidFill>
                  <a:schemeClr val="tx1"/>
                </a:solidFill>
              </a:rPr>
              <a:t>Brasil</a:t>
            </a:r>
            <a:endParaRPr lang="pt-BR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pt-BR" sz="6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pt-BR" sz="1600" b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pt-BR" sz="1600" b="1" dirty="0" smtClean="0">
                <a:solidFill>
                  <a:schemeClr val="tx1"/>
                </a:solidFill>
              </a:rPr>
              <a:t>Orientador: Prof. Dr. Carlos Friedrich Loeffler</a:t>
            </a:r>
          </a:p>
          <a:p>
            <a:pPr>
              <a:spcBef>
                <a:spcPts val="0"/>
              </a:spcBef>
            </a:pPr>
            <a:r>
              <a:rPr lang="pt-BR" sz="1600" b="1" dirty="0" err="1" smtClean="0">
                <a:solidFill>
                  <a:schemeClr val="tx1"/>
                </a:solidFill>
              </a:rPr>
              <a:t>Coorientador</a:t>
            </a:r>
            <a:r>
              <a:rPr lang="pt-BR" sz="1600" b="1" dirty="0" smtClean="0">
                <a:solidFill>
                  <a:schemeClr val="tx1"/>
                </a:solidFill>
              </a:rPr>
              <a:t>: </a:t>
            </a:r>
            <a:r>
              <a:rPr lang="pt-BR" sz="1600" b="1" dirty="0">
                <a:solidFill>
                  <a:schemeClr val="tx1"/>
                </a:solidFill>
              </a:rPr>
              <a:t>Prof. Dr. </a:t>
            </a:r>
            <a:r>
              <a:rPr lang="pt-BR" sz="1600" b="1" dirty="0" smtClean="0">
                <a:solidFill>
                  <a:schemeClr val="tx1"/>
                </a:solidFill>
              </a:rPr>
              <a:t>Luciano </a:t>
            </a:r>
            <a:r>
              <a:rPr lang="pt-BR" sz="1600" b="1" dirty="0">
                <a:solidFill>
                  <a:schemeClr val="tx1"/>
                </a:solidFill>
              </a:rPr>
              <a:t>de Oliveira Castro </a:t>
            </a:r>
            <a:r>
              <a:rPr lang="pt-BR" sz="1600" b="1" dirty="0" smtClean="0">
                <a:solidFill>
                  <a:schemeClr val="tx1"/>
                </a:solidFill>
              </a:rPr>
              <a:t>Lara</a:t>
            </a:r>
          </a:p>
          <a:p>
            <a:pPr>
              <a:spcBef>
                <a:spcPts val="0"/>
              </a:spcBef>
            </a:pPr>
            <a:r>
              <a:rPr lang="en-US" sz="1400" dirty="0" err="1" smtClean="0">
                <a:solidFill>
                  <a:schemeClr val="tx1"/>
                </a:solidFill>
              </a:rPr>
              <a:t>Departamento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de Engenharia Mecânica, Universidade Federal do Espírito Santo, PPGEM,UFES. Vitória, ES, Brasil</a:t>
            </a:r>
          </a:p>
        </p:txBody>
      </p:sp>
      <p:pic>
        <p:nvPicPr>
          <p:cNvPr id="4" name="Imagem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05" y="282354"/>
            <a:ext cx="979805" cy="847725"/>
          </a:xfrm>
          <a:prstGeom prst="rect">
            <a:avLst/>
          </a:prstGeom>
        </p:spPr>
      </p:pic>
      <p:pic>
        <p:nvPicPr>
          <p:cNvPr id="5" name="Imagem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3" y="298864"/>
            <a:ext cx="1137285" cy="831215"/>
          </a:xfrm>
          <a:prstGeom prst="rect">
            <a:avLst/>
          </a:prstGeom>
        </p:spPr>
      </p:pic>
      <p:pic>
        <p:nvPicPr>
          <p:cNvPr id="6" name="Imagem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227" y="298865"/>
            <a:ext cx="1048385" cy="83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2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1 - A proposta desta tese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712685"/>
            <a:ext cx="8915400" cy="3777622"/>
          </a:xfrm>
        </p:spPr>
        <p:txBody>
          <a:bodyPr>
            <a:noAutofit/>
          </a:bodyPr>
          <a:lstStyle/>
          <a:p>
            <a:pPr algn="just"/>
            <a:r>
              <a:rPr lang="pt-BR" sz="2000" dirty="0" smtClean="0">
                <a:solidFill>
                  <a:schemeClr val="tx1"/>
                </a:solidFill>
              </a:rPr>
              <a:t>Quanto ao método de referência: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  <a:latin typeface="+mj-lt"/>
              </a:rPr>
              <a:t>Soluções analíticas serão utilizadas quando disponíveis.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Foi utilizado o </a:t>
            </a:r>
            <a:r>
              <a:rPr lang="pt-BR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Método dos Elementos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Finitos (MEF)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tradicional sendo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aferido 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através de 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soluções </a:t>
            </a:r>
            <a:r>
              <a:rPr lang="pt-BR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analíticas</a:t>
            </a: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afim de garantir a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confiabilidade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do programa.</a:t>
            </a:r>
            <a:endParaRPr lang="pt-BR" b="1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aproximação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 utilizada para o MEF foi </a:t>
            </a:r>
            <a:r>
              <a:rPr lang="pt-BR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 grau 1.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Os elementos finitos utilizados foram do tipo triangulares.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malhas utilizadas foram do tipo </a:t>
            </a:r>
            <a:r>
              <a:rPr lang="pt-BR" dirty="0" err="1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Delaunay</a:t>
            </a: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(Yang; </a:t>
            </a:r>
            <a:r>
              <a:rPr lang="pt-BR" dirty="0" err="1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Cui</a:t>
            </a: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2010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 cálculo das derivadas do MEF foi por aproximação de derivadas</a:t>
            </a:r>
            <a:endParaRPr lang="pt-BR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912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1488" y="1628151"/>
              <a:ext cx="11473769" cy="3072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1325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5922444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439747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lado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direito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da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igualdade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7474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Regularização</a:t>
                          </a:r>
                          <a:r>
                            <a:rPr lang="pt-BR" i="0" baseline="0" dirty="0" smtClean="0"/>
                            <a:t> + </a:t>
                          </a:r>
                          <a:r>
                            <a:rPr lang="pt-BR" i="0" dirty="0" smtClean="0"/>
                            <a:t>MECID p/ o</a:t>
                          </a:r>
                          <a:r>
                            <a:rPr lang="pt-BR" i="0" baseline="0" dirty="0" smtClean="0"/>
                            <a:t> núcleo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K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i="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Regularização</a:t>
                          </a:r>
                          <a:r>
                            <a:rPr lang="pt-BR" i="0" baseline="0" dirty="0" smtClean="0"/>
                            <a:t> + </a:t>
                          </a:r>
                          <a:r>
                            <a:rPr lang="pt-BR" i="0" dirty="0" smtClean="0"/>
                            <a:t>MECID p/</a:t>
                          </a:r>
                          <a:r>
                            <a:rPr lang="pt-BR" i="0" baseline="0" dirty="0" smtClean="0"/>
                            <a:t> </a:t>
                          </a:r>
                          <a:r>
                            <a:rPr lang="pt-BR" i="0" dirty="0" smtClean="0"/>
                            <a:t>o</a:t>
                          </a:r>
                          <a:r>
                            <a:rPr lang="pt-BR" i="0" baseline="0" dirty="0" smtClean="0"/>
                            <a:t> núcleo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ρ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i="0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8852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Pre>
                                    <m:sPre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∝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l</m:t>
                                          </m:r>
                                        </m:sup>
                                      </m:sSup>
                                    </m:e>
                                  </m:sPr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η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l</m:t>
                                          </m:r>
                                        </m:sup>
                                      </m:sSup>
                                      <m: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K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8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pt-B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</m:t>
                                  </m:r>
                                </m:e>
                                <m:sup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Pre>
                                    <m:sPre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β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l</m:t>
                                          </m:r>
                                        </m:sup>
                                      </m:sSup>
                                    </m:e>
                                  </m:sPr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η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l</m:t>
                                          </m:r>
                                        </m:sup>
                                      </m:sSup>
                                      <m: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</m:t>
                                  </m:r>
                                </m:e>
                                <m:sup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ρ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600" i="0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7655979"/>
                  </p:ext>
                </p:extLst>
              </p:nvPr>
            </p:nvGraphicFramePr>
            <p:xfrm>
              <a:off x="471488" y="1628151"/>
              <a:ext cx="11473769" cy="3072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1325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5922444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439747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lado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direito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da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igualdade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74746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" t="-62602" r="-107135" b="-316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827" t="-62602" r="-412" b="-3162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88522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" t="-64516" r="-107135" b="-2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827" t="-64516" r="-412" b="-2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90813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015005"/>
            <a:ext cx="9003792" cy="4712208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415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403373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Processo de discretização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P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sur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sur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sur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sup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∝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p>
                      </m:e>
                    </m:sPre>
                    <m:nary>
                      <m:naryPr>
                        <m:chr m:val="∑"/>
                        <m:limLoc m:val="undOvr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𝜞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sub>
                          <m:sup/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p>
                                </m:sSup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𝐝</m:t>
                            </m:r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𝜞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sup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p>
                      </m:e>
                    </m:sPre>
                    <m:nary>
                      <m:naryPr>
                        <m:chr m:val="∑"/>
                        <m:limLoc m:val="undOvr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𝜞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sub>
                          <m:sup/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p>
                                </m:sSup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𝐝</m:t>
                            </m:r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𝜞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sur</m:t>
                        </m:r>
                      </m:sup>
                    </m:sSup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sup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</m:e>
                            </m:acc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p>
                      </m:e>
                    </m:sPre>
                    <m:nary>
                      <m:naryPr>
                        <m:chr m:val="∑"/>
                        <m:limLoc m:val="undOvr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𝜞</m:t>
                                    </m:r>
                                  </m:e>
                                  <m:sub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𝒊𝒏𝒕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p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𝐝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𝜞</m:t>
                                    </m:r>
                                  </m:e>
                                  <m:sub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𝒊𝒏𝒕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sup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p>
                      </m:e>
                    </m:sPre>
                    <m:nary>
                      <m:naryPr>
                        <m:chr m:val="∑"/>
                        <m:limLoc m:val="undOvr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𝜞</m:t>
                                    </m:r>
                                  </m:e>
                                  <m:sub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𝒊𝒏𝒕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p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𝐝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𝜞</m:t>
                                    </m:r>
                                  </m:e>
                                  <m:sub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𝒊𝒏𝒕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sub>
                          <m:sup/>
                          <m:e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3373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0" y="2614613"/>
            <a:ext cx="3692298" cy="3471862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378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70" y="2614613"/>
            <a:ext cx="3692298" cy="3471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473221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matricial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Ksur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Ksur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𝑲𝒔𝒖𝒓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𝒔𝒖𝒓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ρ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sur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  <m:d>
                                        <m:d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sur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ρsur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∝</m:t>
                                              </m:r>
                                            </m:e>
                                          </m:acc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∝</m:t>
                                              </m:r>
                                            </m:e>
                                          </m:acc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∝</m:t>
                                              </m:r>
                                            </m:e>
                                          </m:acc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∝</m:t>
                                              </m:r>
                                            </m:e>
                                          </m:acc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</m:e>
                                      </m:sPre>
                                    </m:e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ρ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ρ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3221" y="1905000"/>
                <a:ext cx="8960077" cy="4681538"/>
              </a:xfrm>
              <a:blipFill>
                <a:blip r:embed="rId4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63957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70" y="2614613"/>
            <a:ext cx="3692298" cy="3471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473221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matricial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Ksur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Ksur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ρ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sur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sur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ρsur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1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1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1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1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ρ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ρ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sz="14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3221" y="1905000"/>
                <a:ext cx="8960077" cy="4681538"/>
              </a:xfrm>
              <a:blipFill>
                <a:blip r:embed="rId4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42421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70" y="2614613"/>
            <a:ext cx="3692298" cy="3471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473222" y="1905000"/>
                <a:ext cx="8718778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Componentes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  ; forma matricial com u(X) explícito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sur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;1</m:t>
                                  </m:r>
                                </m:e>
                              </m:d>
                            </m:e>
                            <m:e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sur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pt-BR" b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;1</m:t>
                                  </m:r>
                                </m:e>
                              </m:d>
                            </m:e>
                            <m:e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𝛒</m:t>
                                </m:r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𝐬𝐮𝐫</m:t>
                                </m:r>
                              </m:sup>
                            </m:s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𝛒</m:t>
                                </m:r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𝐬𝐮𝐫</m:t>
                                </m:r>
                              </m:sup>
                            </m:s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𝛏</m:t>
                                </m:r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𝛒</m:t>
                                </m:r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𝐬𝐮𝐫</m:t>
                                </m:r>
                              </m:sup>
                            </m:s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</m:d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𝛒</m:t>
                                </m:r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𝐬𝐮𝐫</m:t>
                                </m:r>
                              </m:sup>
                            </m:s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𝛏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pt-BR" b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</m:e>
                            <m:e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pt-BR" b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u</m:t>
                                      </m:r>
                                    </m:e>
                                    <m:sup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ξ</m:t>
                                      </m:r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u</m:t>
                                      </m:r>
                                    </m:e>
                                    <m:sup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ξ</m:t>
                                      </m:r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𝐢𝐧𝐭</m:t>
                                </m:r>
                              </m:sup>
                            </m:s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</m:d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𝐢𝐧𝐭</m:t>
                                </m:r>
                              </m:sup>
                            </m:s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𝛏</m:t>
                                </m:r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𝐢𝐧𝐭</m:t>
                                </m:r>
                              </m:sup>
                            </m:s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</m:d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𝐢𝐧𝐭</m:t>
                                </m:r>
                              </m:sup>
                            </m:s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𝛏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pt-BR" b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</m:oMath>
                  </m:oMathPara>
                </a14:m>
                <a:endParaRPr lang="pt-BR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3222" y="1905000"/>
                <a:ext cx="8718778" cy="4681538"/>
              </a:xfrm>
              <a:blipFill>
                <a:blip r:embed="rId4"/>
                <a:stretch>
                  <a:fillRect l="-490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0173607" y="5275929"/>
                <a:ext cx="1771650" cy="93038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Note:</a:t>
                </a:r>
              </a:p>
              <a:p>
                <a:pPr algn="ctr"/>
                <a:r>
                  <a:rPr lang="pt-BR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  <m:d>
                          <m:d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𝛏</m:t>
                            </m:r>
                          </m:e>
                        </m:d>
                      </m:e>
                      <m: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𝒔𝒆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𝛏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607" y="5275929"/>
                <a:ext cx="1771650" cy="930383"/>
              </a:xfrm>
              <a:prstGeom prst="rect">
                <a:avLst/>
              </a:prstGeom>
              <a:blipFill>
                <a:blip r:embed="rId5"/>
                <a:stretch>
                  <a:fillRect t="-3268" b="-65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em Curva 5"/>
          <p:cNvCxnSpPr/>
          <p:nvPr/>
        </p:nvCxnSpPr>
        <p:spPr>
          <a:xfrm rot="10800000">
            <a:off x="2267313" y="5457827"/>
            <a:ext cx="7867469" cy="878679"/>
          </a:xfrm>
          <a:prstGeom prst="curvedConnector3">
            <a:avLst>
              <a:gd name="adj1" fmla="val 101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757363" y="3143250"/>
            <a:ext cx="1185862" cy="231457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solidFill>
              <a:srgbClr val="782009">
                <a:alpha val="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22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70" y="2614613"/>
            <a:ext cx="3692298" cy="3471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473222" y="1905000"/>
                <a:ext cx="8718778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Componentes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/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sPre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bSup>
                      </m:e>
                    </m:sPre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sub/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</m:e>
                        </m:sPr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sub/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p>
                            </m:sSubSup>
                          </m:e>
                        </m:sPre>
                      </m:e>
                    </m:d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</m:oMath>
                </a14:m>
                <a:endParaRPr lang="pt-BR" b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/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sPre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sur</m:t>
                        </m:r>
                      </m:sup>
                    </m:sSup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bSup>
                      </m:e>
                    </m:sPre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sur</m:t>
                        </m:r>
                      </m:sup>
                    </m:sSup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</m:e>
                              <m:sub/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</m:e>
                        </m:sPr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𝛒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𝛏</m:t>
                                </m:r>
                              </m:e>
                            </m:d>
                          </m:e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𝐬𝐮𝐫</m:t>
                            </m:r>
                          </m:sup>
                        </m:s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</m:e>
                              <m:sub/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p>
                            </m:sSubSup>
                          </m:e>
                        </m:sPr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𝛒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𝛏</m:t>
                                </m:r>
                              </m:e>
                            </m:d>
                          </m:e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𝐬𝐮𝐫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</m:oMath>
                </a14:m>
                <a:endParaRPr lang="pt-BR" b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p>
                        </m:sSubSup>
                      </m:e>
                    </m:sPre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p>
                        </m:sSubSup>
                      </m:e>
                    </m:sPre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𝜦</m:t>
                                    </m:r>
                                  </m:e>
                                </m:acc>
                              </m:e>
                              <m:sub/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</m:e>
                        </m:sPre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𝜦</m:t>
                                    </m:r>
                                  </m:e>
                                </m:acc>
                              </m:e>
                              <m:sub/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p>
                            </m:sSubSup>
                          </m:e>
                        </m:sPre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</m:oMath>
                </a14:m>
                <a:endParaRPr lang="pt-BR" b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acc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p>
                        </m:sSubSup>
                      </m:e>
                    </m:sPre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acc>
                          </m:e>
                          <m:sub/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p>
                        </m:sSubSup>
                      </m:e>
                    </m:sPre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𝜱</m:t>
                                    </m:r>
                                  </m:e>
                                </m:acc>
                              </m:e>
                              <m:sub/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bSup>
                          </m:e>
                        </m:sPr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</m:d>
                          </m:e>
                          <m:sup>
                            <m:r>
                              <a:rPr lang="pt-B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𝐢𝐧𝐭</m:t>
                            </m:r>
                          </m:sup>
                        </m:sSup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𝜱</m:t>
                                    </m:r>
                                  </m:e>
                                </m:acc>
                              </m:e>
                              <m:sub/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p>
                            </m:sSubSup>
                          </m:e>
                        </m:sPr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</m:d>
                          </m:e>
                          <m:sup>
                            <m:r>
                              <a:rPr lang="pt-B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𝐢𝐧𝐭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</m:oMath>
                </a14:m>
                <a:endParaRPr lang="pt-BR" b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</m:oMath>
                  </m:oMathPara>
                </a14:m>
                <a:endParaRPr lang="pt-BR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3222" y="1905000"/>
                <a:ext cx="8718778" cy="4681538"/>
              </a:xfrm>
              <a:blipFill>
                <a:blip r:embed="rId4"/>
                <a:stretch>
                  <a:fillRect l="-490" t="-782" b="-125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0271375" y="5656155"/>
                <a:ext cx="1771650" cy="93038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/>
                  <a:t>Note:</a:t>
                </a:r>
              </a:p>
              <a:p>
                <a:pPr algn="ctr"/>
                <a:r>
                  <a:rPr lang="pt-BR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  <m:d>
                          <m:d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𝛏</m:t>
                            </m:r>
                          </m:e>
                        </m:d>
                      </m:e>
                      <m: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𝒔𝒆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𝛏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75" y="5656155"/>
                <a:ext cx="1771650" cy="930383"/>
              </a:xfrm>
              <a:prstGeom prst="rect">
                <a:avLst/>
              </a:prstGeom>
              <a:blipFill>
                <a:blip r:embed="rId5"/>
                <a:stretch>
                  <a:fillRect t="-3947" b="-72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em Curva 5"/>
          <p:cNvCxnSpPr/>
          <p:nvPr/>
        </p:nvCxnSpPr>
        <p:spPr>
          <a:xfrm rot="10800000">
            <a:off x="2267313" y="5457827"/>
            <a:ext cx="7867469" cy="878679"/>
          </a:xfrm>
          <a:prstGeom prst="curvedConnector3">
            <a:avLst>
              <a:gd name="adj1" fmla="val 101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757363" y="3143250"/>
            <a:ext cx="1185862" cy="231457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solidFill>
              <a:srgbClr val="782009">
                <a:alpha val="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234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08" y="2445543"/>
            <a:ext cx="1846149" cy="1735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015897" y="2047875"/>
                <a:ext cx="8718778" cy="4681538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1600" b="1" dirty="0" smtClean="0">
                    <a:solidFill>
                      <a:schemeClr val="tx1"/>
                    </a:solidFill>
                  </a:rPr>
                  <a:t>Sistema matricial completo</a:t>
                </a:r>
                <a:endParaRPr lang="pt-BR" sz="16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Ksur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sz="1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𝑲𝒔𝒖𝒓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pt-BR" sz="1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bSup>
                                </m:e>
                              </m:sPre>
                              <m:sSup>
                                <m:sSup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  <m:d>
                                    <m:d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𝐬𝐮𝐫</m:t>
                                  </m:r>
                                </m:sup>
                              </m:sSup>
                              <m:r>
                                <a:rPr lang="pt-B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p>
                                      </m:sSubSup>
                                    </m:e>
                                  </m:sPre>
                                  <m:sSup>
                                    <m:s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𝛒</m:t>
                                      </m:r>
                                      <m:d>
                                        <m:dPr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𝐬𝐮𝐫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p>
                                  </m:sSubSup>
                                </m:e>
                              </m:sPre>
                              <m:sSup>
                                <m:sSup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  <m:d>
                                    <m:d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𝐬𝐮𝐫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bSup>
                                </m:e>
                              </m:sPre>
                              <m:sSup>
                                <m:sSup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  <m:d>
                                    <m:d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𝐬𝐮𝐫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p>
                                  </m:sSubSup>
                                </m:e>
                              </m:sPre>
                              <m:sSup>
                                <m:sSup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  <m:d>
                                    <m:d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𝐬𝐮𝐫</m:t>
                                  </m:r>
                                </m:sup>
                              </m:sSup>
                              <m:r>
                                <a:rPr lang="pt-B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p>
                                      </m:sSubSup>
                                    </m:e>
                                  </m:sPre>
                                  <m:sSup>
                                    <m:s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𝛒</m:t>
                                      </m:r>
                                      <m:d>
                                        <m:dPr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𝐬𝐮𝐫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ρ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4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sur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  <m:d>
                                        <m:d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sur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ρsur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pt-BR" sz="1400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𝐇</m:t>
                                      </m:r>
                                    </m:e>
                                    <m:sub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𝐇</m:t>
                                      </m:r>
                                    </m:e>
                                    <m:sub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𝐇</m:t>
                                      </m:r>
                                    </m:e>
                                    <m:sub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𝐇</m:t>
                                      </m:r>
                                    </m:e>
                                    <m:sub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</m:acc>
                        <m:r>
                          <a:rPr lang="pt-BR" sz="1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𝐢𝐧𝐭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acc>
                                    </m:e>
                                    <m:sub/>
                                    <m:sup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4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</m:acc>
                                        </m:e>
                                        <m:sub/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acc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acc>
                                    </m:e>
                                    <m:sub/>
                                    <m:sup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acc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4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</m:acc>
                                        </m:e>
                                        <m:sub/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pt-BR" sz="1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</m:acc>
                                    </m:e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bSup>
                                </m:e>
                              </m:sPre>
                              <m:sSup>
                                <m:sSup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  <m:d>
                                    <m:d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𝐢𝐧𝐭</m:t>
                                  </m:r>
                                </m:sup>
                              </m:sSup>
                              <m:r>
                                <a:rPr lang="pt-B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sz="1400" b="1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𝚽</m:t>
                                              </m:r>
                                            </m:e>
                                          </m:acc>
                                        </m:e>
                                        <m:sub/>
                                        <m:sup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p>
                                      </m:sSubSup>
                                    </m:e>
                                  </m:sPre>
                                  <m:sSup>
                                    <m:s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𝛒</m:t>
                                      </m:r>
                                      <m:d>
                                        <m:dPr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</m:acc>
                                    </m:e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p>
                                  </m:sSubSup>
                                </m:e>
                              </m:sPre>
                              <m:sSup>
                                <m:sSup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  <m:d>
                                    <m:d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𝐢𝐧𝐭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</m:acc>
                                    </m:e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bSup>
                                </m:e>
                              </m:sPre>
                              <m:sSup>
                                <m:sSup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  <m:d>
                                    <m:d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𝐢𝐧𝐭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𝚽</m:t>
                                          </m:r>
                                        </m:e>
                                      </m:acc>
                                    </m:e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p>
                                  </m:sSubSup>
                                </m:e>
                              </m:sPre>
                              <m:sSup>
                                <m:sSupPr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  <m:d>
                                    <m:d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𝐢𝐧𝐭</m:t>
                                  </m:r>
                                </m:sup>
                              </m:sSup>
                              <m:r>
                                <a:rPr lang="pt-B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sz="14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sz="1400" b="1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𝚽</m:t>
                                              </m:r>
                                            </m:e>
                                          </m:acc>
                                        </m:e>
                                        <m:sub/>
                                        <m:sup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p>
                                      </m:sSubSup>
                                    </m:e>
                                  </m:sPre>
                                  <m:sSup>
                                    <m:sSupPr>
                                      <m:ctrlPr>
                                        <a:rPr lang="pt-BR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𝛒</m:t>
                                      </m:r>
                                      <m:d>
                                        <m:dPr>
                                          <m:ctrlPr>
                                            <a:rPr lang="pt-BR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pt-B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</m:e>
                        </m:eqArr>
                      </m:e>
                    </m:d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ρ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ρ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pt-B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pt-BR" sz="1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</m:oMath>
                  </m:oMathPara>
                </a14:m>
                <a:endParaRPr lang="pt-BR" sz="140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5897" y="2047875"/>
                <a:ext cx="8718778" cy="4681538"/>
              </a:xfrm>
              <a:blipFill>
                <a:blip r:embed="rId4"/>
                <a:stretch>
                  <a:fillRect l="-350" t="-391" r="-74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5853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49" y="2901012"/>
            <a:ext cx="2886982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015897" y="2047875"/>
                <a:ext cx="8718778" cy="4681538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1600" b="1" dirty="0" smtClean="0">
                    <a:solidFill>
                      <a:schemeClr val="tx1"/>
                    </a:solidFill>
                    <a:latin typeface="+mj-lt"/>
                  </a:rPr>
                  <a:t>Sistema matricial completo (problema direto)</a:t>
                </a:r>
                <a:endParaRPr lang="pt-BR" sz="1600" b="1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6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𝐆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𝐆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𝐆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𝐆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16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𝛚</m:t>
                        </m:r>
                      </m:e>
                      <m:sup>
                        <m:r>
                          <a:rPr lang="pt-BR" sz="16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  <m:sub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𝐧𝐧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pt-BR" sz="16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sz="1600" b="1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pt-BR" sz="1600" b="1" dirty="0" smtClean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:r>
                  <a:rPr lang="pt-BR" sz="1600" b="1" dirty="0">
                    <a:solidFill>
                      <a:schemeClr val="tx1"/>
                    </a:solidFill>
                    <a:latin typeface="+mj-lt"/>
                  </a:rPr>
                  <a:t>Sistema matricial completo </a:t>
                </a:r>
                <a:r>
                  <a:rPr lang="pt-BR" sz="1600" b="1" dirty="0" smtClean="0">
                    <a:solidFill>
                      <a:schemeClr val="tx1"/>
                    </a:solidFill>
                    <a:latin typeface="+mj-lt"/>
                  </a:rPr>
                  <a:t>(Problema de autovalor)</a:t>
                </a:r>
                <a:endParaRPr lang="pt-BR" sz="1600" b="1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groupChr>
                          <m:groupChrPr>
                            <m:chr m:val="⏟"/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acc>
                              <m:accPr>
                                <m:chr m:val="̂"/>
                                <m:ctrlPr>
                                  <a:rPr lang="pt-B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</m:acc>
                          </m:e>
                        </m:groupChr>
                      </m:e>
                    </m:d>
                    <m:sSub>
                      <m:sSubPr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pt-BR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groupChr>
                      </m:e>
                      <m:sub>
                        <m:r>
                          <a:rPr lang="pt-B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16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𝛚</m:t>
                            </m:r>
                          </m:e>
                          <m:sup>
                            <m:r>
                              <a:rPr lang="pt-BR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pt-B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groupChr>
                          <m:groupChrPr>
                            <m:chr m:val="⏟"/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acc>
                              <m:accPr>
                                <m:chr m:val="̂"/>
                                <m:ctrlPr>
                                  <a:rPr lang="pt-B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</m:e>
                            </m:acc>
                          </m:e>
                        </m:groupChr>
                      </m:e>
                    </m:d>
                    <m:sSub>
                      <m:sSubPr>
                        <m:ctrlPr>
                          <a:rPr lang="pt-B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pt-BR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groupChr>
                      </m:e>
                      <m:sub>
                        <m:r>
                          <a:rPr lang="pt-B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pt-BR" sz="1600" b="1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pt-BR" sz="1600" b="1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</m:oMath>
                  </m:oMathPara>
                </a14:m>
                <a:endParaRPr lang="pt-BR" sz="1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5897" y="2047875"/>
                <a:ext cx="8718778" cy="4681538"/>
              </a:xfrm>
              <a:blipFill>
                <a:blip r:embed="rId4"/>
                <a:stretch>
                  <a:fillRect l="-350" t="-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89275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8.4.2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127):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Domínio e condições de contorno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11" name="Imagem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2" y="3098806"/>
            <a:ext cx="4635832" cy="34006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3284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1 - A proposta desta tese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712685"/>
            <a:ext cx="8915400" cy="3777622"/>
          </a:xfrm>
        </p:spPr>
        <p:txBody>
          <a:bodyPr>
            <a:noAutofit/>
          </a:bodyPr>
          <a:lstStyle/>
          <a:p>
            <a:pPr algn="just"/>
            <a:r>
              <a:rPr lang="pt-BR" sz="2000" dirty="0" smtClean="0">
                <a:solidFill>
                  <a:schemeClr val="tx1"/>
                </a:solidFill>
                <a:latin typeface="+mj-lt"/>
              </a:rPr>
              <a:t>Quanto à programação do MECID: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 código foi construído em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FORTRAN 90.</a:t>
            </a:r>
          </a:p>
          <a:p>
            <a:pPr lvl="0" algn="just">
              <a:buFont typeface="Wingdings" panose="05000000000000000000" pitchFamily="2" charset="2"/>
              <a:buChar char="q"/>
            </a:pPr>
            <a:endParaRPr lang="pt-BR" dirty="0" smtClean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dirty="0">
                <a:solidFill>
                  <a:schemeClr val="tx1"/>
                </a:solidFill>
                <a:latin typeface="+mj-lt"/>
              </a:rPr>
              <a:t>Quanto </a:t>
            </a:r>
            <a:r>
              <a:rPr lang="pt-BR" sz="2000" dirty="0" smtClean="0">
                <a:solidFill>
                  <a:schemeClr val="tx1"/>
                </a:solidFill>
                <a:latin typeface="+mj-lt"/>
              </a:rPr>
              <a:t>ao cálculo dos autovalores:</a:t>
            </a:r>
            <a:endParaRPr lang="pt-BR" sz="2000" dirty="0">
              <a:solidFill>
                <a:schemeClr val="tx1"/>
              </a:solidFill>
              <a:latin typeface="+mj-lt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Foi aplicado o </a:t>
            </a:r>
            <a:r>
              <a:rPr lang="pt-BR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Método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Jacobi  </a:t>
            </a: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 redução de </a:t>
            </a:r>
            <a:r>
              <a:rPr lang="pt-BR" dirty="0" err="1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Hessemberg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Aplicado </a:t>
            </a: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sub-rotina Jacobi para o cálculo de autovalores (</a:t>
            </a:r>
            <a:r>
              <a:rPr lang="pt-BR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Press, 2007</a:t>
            </a: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pt-BR" dirty="0" smtClean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Wingdings" panose="05000000000000000000" pitchFamily="2" charset="2"/>
              <a:buChar char="q"/>
            </a:pPr>
            <a:endParaRPr lang="pt-BR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dirty="0">
                <a:solidFill>
                  <a:schemeClr val="tx1"/>
                </a:solidFill>
                <a:latin typeface="+mj-lt"/>
              </a:rPr>
              <a:t>Quanto à </a:t>
            </a:r>
            <a:r>
              <a:rPr lang="pt-BR" sz="2000" dirty="0" smtClean="0">
                <a:solidFill>
                  <a:schemeClr val="tx1"/>
                </a:solidFill>
                <a:latin typeface="+mj-lt"/>
              </a:rPr>
              <a:t>geração de malha e figuras:</a:t>
            </a:r>
            <a:endParaRPr lang="pt-BR" sz="2000" dirty="0">
              <a:solidFill>
                <a:schemeClr val="tx1"/>
              </a:solidFill>
              <a:latin typeface="+mj-lt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Gerador de malha  </a:t>
            </a:r>
            <a:r>
              <a:rPr lang="pt-BR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GMSH 4.1.1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Gerador de gráfico de cores </a:t>
            </a:r>
            <a:r>
              <a:rPr lang="pt-BR" b="1" dirty="0" err="1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Paraview</a:t>
            </a:r>
            <a:r>
              <a:rPr lang="pt-BR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5.5.2 64-bit</a:t>
            </a:r>
          </a:p>
        </p:txBody>
      </p:sp>
    </p:spTree>
    <p:extLst>
      <p:ext uri="{BB962C8B-B14F-4D97-AF65-F5344CB8AC3E}">
        <p14:creationId xmlns:p14="http://schemas.microsoft.com/office/powerpoint/2010/main" val="39920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Propriedade constitutiva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Gradientes de Rigidez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cm</m:t>
                    </m:r>
                    <m:r>
                      <a:rPr lang="pt-BR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pt-B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sur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num>
                      <m:den>
                        <m:r>
                          <a:rPr lang="pt-BR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chemeClr val="tx1"/>
                    </a:solidFill>
                  </a:rPr>
                  <a:t>  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sur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num>
                      <m:den>
                        <m:r>
                          <a:rPr lang="pt-BR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Refinamento de malha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Malha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1 – 56 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elementos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de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contorno</m:t>
                    </m:r>
                    <m:r>
                      <m:rPr>
                        <m:nor/>
                      </m:rPr>
                      <a:rPr lang="pt-BR" b="0" i="0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b="0" i="0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com</m:t>
                    </m:r>
                    <m:r>
                      <m:rPr>
                        <m:nor/>
                      </m:rPr>
                      <a:rPr lang="pt-BR" b="0" i="0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232 </m:t>
                    </m:r>
                    <m:r>
                      <m:rPr>
                        <m:nor/>
                      </m:rPr>
                      <a:rPr lang="pt-BR" b="0" i="0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pontos</m:t>
                    </m:r>
                    <m:r>
                      <m:rPr>
                        <m:nor/>
                      </m:rPr>
                      <a:rPr lang="pt-BR" b="0" i="0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b="0" i="0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internos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pt-BR" dirty="0">
                  <a:latin typeface="+mj-lt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Malha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2 – 80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elementos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de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contorno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com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487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pontos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internos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pt-BR" dirty="0" smtClean="0"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Malha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3 – 112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elementos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de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contorno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com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978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pontos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internos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pt-BR" dirty="0"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Malha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4 – 160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elementos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de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contorno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com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2044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pontos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internos</m:t>
                    </m:r>
                    <m:r>
                      <m:rPr>
                        <m:nor/>
                      </m:rPr>
                      <a:rPr lang="pt-BR" dirty="0"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pt-BR" dirty="0"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457200" lvl="1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1905000"/>
            <a:ext cx="2589211" cy="18357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0928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Solução numérica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dirty="0" smtClean="0">
                    <a:solidFill>
                      <a:schemeClr val="tx1"/>
                    </a:solidFill>
                  </a:rPr>
                  <a:t>MEF</a:t>
                </a:r>
                <a:endParaRPr lang="pt-BR" dirty="0"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FBR utilizada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radial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simples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Wendland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placa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fina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1905000"/>
            <a:ext cx="2589211" cy="18357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7807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(8.4.2 da tese, pág. 127):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Curva de resposta MEF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8" name="Imagem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81" y="2886077"/>
            <a:ext cx="1920265" cy="15287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9" name="Gráfico 8"/>
          <p:cNvGraphicFramePr/>
          <p:nvPr>
            <p:extLst/>
          </p:nvPr>
        </p:nvGraphicFramePr>
        <p:xfrm>
          <a:off x="2953727" y="2886076"/>
          <a:ext cx="6386525" cy="3613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7019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 smtClean="0">
                <a:solidFill>
                  <a:schemeClr val="tx1"/>
                </a:solidFill>
              </a:rPr>
              <a:t>Exemplo apresentado no artigo (8.4.2 da tese, pág. 127):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Resultados para o Erro relativo %</a:t>
            </a:r>
            <a:endParaRPr 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Gráfico 5"/>
          <p:cNvGraphicFramePr/>
          <p:nvPr>
            <p:extLst/>
          </p:nvPr>
        </p:nvGraphicFramePr>
        <p:xfrm>
          <a:off x="1614489" y="2870198"/>
          <a:ext cx="3170466" cy="3076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/>
          <p:cNvGraphicFramePr/>
          <p:nvPr>
            <p:extLst/>
          </p:nvPr>
        </p:nvGraphicFramePr>
        <p:xfrm>
          <a:off x="4886325" y="2870198"/>
          <a:ext cx="3099028" cy="306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/>
          <p:cNvGraphicFramePr/>
          <p:nvPr>
            <p:extLst/>
          </p:nvPr>
        </p:nvGraphicFramePr>
        <p:xfrm>
          <a:off x="8086725" y="2870199"/>
          <a:ext cx="3232149" cy="3076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2129012" y="5946711"/>
                <a:ext cx="214141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012" y="5946711"/>
                <a:ext cx="2141419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994942" y="5939724"/>
                <a:ext cx="285039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p>
                              </m:s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942" y="5939724"/>
                <a:ext cx="2850396" cy="404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8055325" y="5968338"/>
                <a:ext cx="333225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p>
                              </m:s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325" y="5968338"/>
                <a:ext cx="3332258" cy="4049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7689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 smtClean="0">
                <a:solidFill>
                  <a:schemeClr val="tx1"/>
                </a:solidFill>
              </a:rPr>
              <a:t>Exemplo apresentado no artigo (8.4.2 da tese, pág. 127):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Resultados para o Erro relativo %</a:t>
            </a:r>
            <a:endParaRPr 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3001328" y="2998470"/>
          <a:ext cx="8085772" cy="3500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6049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(8.4.2 da tese, pág. 127): Problema de autovalor: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</a:t>
            </a:r>
            <a:r>
              <a:rPr lang="pt-BR" b="1" i="1" u="sng" dirty="0" smtClean="0">
                <a:solidFill>
                  <a:schemeClr val="tx1"/>
                </a:solidFill>
              </a:rPr>
              <a:t>Conclusões</a:t>
            </a:r>
            <a:r>
              <a:rPr lang="pt-BR" b="1" i="1" dirty="0" smtClean="0">
                <a:solidFill>
                  <a:schemeClr val="tx1"/>
                </a:solidFill>
              </a:rPr>
              <a:t>      </a:t>
            </a:r>
            <a:endParaRPr lang="pt-BR" sz="3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</a:rPr>
              <a:t>O </a:t>
            </a:r>
            <a:r>
              <a:rPr lang="pt-BR" b="1" dirty="0" smtClean="0">
                <a:solidFill>
                  <a:schemeClr val="tx1"/>
                </a:solidFill>
              </a:rPr>
              <a:t>problema foi resolvido satisfatoriamente</a:t>
            </a:r>
            <a:r>
              <a:rPr lang="pt-BR" dirty="0" smtClean="0">
                <a:solidFill>
                  <a:schemeClr val="tx1"/>
                </a:solidFill>
              </a:rPr>
              <a:t>, o que fortalece a utilização do MECID com TSD para esta categoria.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</a:rPr>
              <a:t>A curva de erro cresce com o aumento do módulo da frequência, o que é característico devido a dificuldade numérica do problema.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</a:rPr>
              <a:t>As FBR utilizadas são indicadas para o processo de interpolação, tendo como destaque a </a:t>
            </a:r>
            <a:r>
              <a:rPr lang="pt-BR" b="1" dirty="0" smtClean="0">
                <a:solidFill>
                  <a:schemeClr val="tx1"/>
                </a:solidFill>
              </a:rPr>
              <a:t>FBR de placa fina, apresentando erro de 0,6820%</a:t>
            </a:r>
            <a:r>
              <a:rPr lang="pt-BR" dirty="0" smtClean="0">
                <a:solidFill>
                  <a:schemeClr val="tx1"/>
                </a:solidFill>
              </a:rPr>
              <a:t> para a frequência mais alta.</a:t>
            </a:r>
          </a:p>
        </p:txBody>
      </p:sp>
    </p:spTree>
    <p:extLst>
      <p:ext uri="{BB962C8B-B14F-4D97-AF65-F5344CB8AC3E}">
        <p14:creationId xmlns:p14="http://schemas.microsoft.com/office/powerpoint/2010/main" val="35075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8.5.3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145):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Domínio e condições de contorno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810104"/>
            <a:ext cx="5711753" cy="368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3135308" y="4070575"/>
            <a:ext cx="148318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dirty="0" smtClean="0"/>
              <a:t>Representa um furo</a:t>
            </a:r>
            <a:endParaRPr lang="pt-BR" dirty="0"/>
          </a:p>
        </p:txBody>
      </p:sp>
      <p:cxnSp>
        <p:nvCxnSpPr>
          <p:cNvPr id="10" name="Conector em Curva 9"/>
          <p:cNvCxnSpPr/>
          <p:nvPr/>
        </p:nvCxnSpPr>
        <p:spPr>
          <a:xfrm>
            <a:off x="4618489" y="4716906"/>
            <a:ext cx="1871663" cy="7493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964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468584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8.5.3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145):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TSD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10" name="Imagem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8" y="3158896"/>
            <a:ext cx="9702119" cy="3127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9304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 smtClean="0">
                <a:solidFill>
                  <a:schemeClr val="tx1"/>
                </a:solidFill>
              </a:rPr>
              <a:t>Propriedade constitutiva: Rigidez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0344516"/>
                  </p:ext>
                </p:extLst>
              </p:nvPr>
            </p:nvGraphicFramePr>
            <p:xfrm>
              <a:off x="2634607" y="2384425"/>
              <a:ext cx="8779929" cy="41808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0631">
                      <a:extLst>
                        <a:ext uri="{9D8B030D-6E8A-4147-A177-3AD203B41FA5}">
                          <a16:colId xmlns:a16="http://schemas.microsoft.com/office/drawing/2014/main" val="1318200403"/>
                        </a:ext>
                      </a:extLst>
                    </a:gridCol>
                    <a:gridCol w="2338670">
                      <a:extLst>
                        <a:ext uri="{9D8B030D-6E8A-4147-A177-3AD203B41FA5}">
                          <a16:colId xmlns:a16="http://schemas.microsoft.com/office/drawing/2014/main" val="1175599474"/>
                        </a:ext>
                      </a:extLst>
                    </a:gridCol>
                    <a:gridCol w="2100263">
                      <a:extLst>
                        <a:ext uri="{9D8B030D-6E8A-4147-A177-3AD203B41FA5}">
                          <a16:colId xmlns:a16="http://schemas.microsoft.com/office/drawing/2014/main" val="3378936727"/>
                        </a:ext>
                      </a:extLst>
                    </a:gridCol>
                    <a:gridCol w="2900365">
                      <a:extLst>
                        <a:ext uri="{9D8B030D-6E8A-4147-A177-3AD203B41FA5}">
                          <a16:colId xmlns:a16="http://schemas.microsoft.com/office/drawing/2014/main" val="3893791000"/>
                        </a:ext>
                      </a:extLst>
                    </a:gridCol>
                  </a:tblGrid>
                  <a:tr h="2763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Domain</a:t>
                          </a:r>
                          <a:endParaRPr lang="pt-BR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Rigidity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2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cm</m:t>
                                  </m:r>
                                </m:e>
                                <m:sup>
                                  <m: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pt-BR" sz="12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Rigidity gradient </a:t>
                          </a:r>
                          <a14:m>
                            <m:oMath xmlns:m="http://schemas.openxmlformats.org/officeDocument/2006/math">
                              <m:r>
                                <a:rPr lang="pt-BR" sz="1200"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cm</m:t>
                              </m:r>
                              <m: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pt-BR" sz="12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4066806"/>
                      </a:ext>
                    </a:extLst>
                  </a:tr>
                  <a:tr h="4956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Surrouding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𝒔𝒖𝒓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sSub>
                                  <m:sSub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𝒔𝒖𝒓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𝒔𝒖𝒓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extLst>
                      <a:ext uri="{0D108BD9-81ED-4DB2-BD59-A6C34878D82A}">
                        <a16:rowId xmlns:a16="http://schemas.microsoft.com/office/drawing/2014/main" val="3927919318"/>
                      </a:ext>
                    </a:extLst>
                  </a:tr>
                  <a:tr h="732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Interna1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𝟔𝟏𝟖</m:t>
                                </m:r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pt-BR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extLst>
                      <a:ext uri="{0D108BD9-81ED-4DB2-BD59-A6C34878D82A}">
                        <a16:rowId xmlns:a16="http://schemas.microsoft.com/office/drawing/2014/main" val="2832351408"/>
                      </a:ext>
                    </a:extLst>
                  </a:tr>
                  <a:tr h="13717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dirty="0" err="1">
                              <a:effectLst/>
                            </a:rPr>
                            <a:t>Internal</a:t>
                          </a:r>
                          <a:r>
                            <a:rPr lang="pt-BR" sz="1200" dirty="0">
                              <a:effectLst/>
                            </a:rPr>
                            <a:t> 1 </a:t>
                          </a:r>
                          <a:r>
                            <a:rPr lang="pt-BR" sz="1200" dirty="0" err="1">
                              <a:effectLst/>
                            </a:rPr>
                            <a:t>with</a:t>
                          </a:r>
                          <a:r>
                            <a:rPr lang="pt-BR" sz="1200" dirty="0">
                              <a:effectLst/>
                            </a:rPr>
                            <a:t> DST</a:t>
                          </a:r>
                          <a:endParaRPr lang="pt-BR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sSub>
                                  <m:sSub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𝟔𝟏𝟖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p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pt-BR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pt-BR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p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GB" sz="1200" b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𝒊𝒏𝒕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𝟔𝟏𝟖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p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pt-B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𝒊𝒏𝒕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𝟔𝟏𝟖</m:t>
                                        </m:r>
                                        <m:sSup>
                                          <m:sSup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b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pt-BR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200" b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pt-BR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1200" b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pt-BR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  <m:sSup>
                                          <m:sSup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b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pt-BR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  <m:r>
                                                  <a:rPr lang="en-GB" sz="1200" b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GB" sz="1200" b="1" i="1" kern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1200" b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extLst>
                      <a:ext uri="{0D108BD9-81ED-4DB2-BD59-A6C34878D82A}">
                        <a16:rowId xmlns:a16="http://schemas.microsoft.com/office/drawing/2014/main" val="2794705544"/>
                      </a:ext>
                    </a:extLst>
                  </a:tr>
                  <a:tr h="4956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2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extLst>
                      <a:ext uri="{0D108BD9-81ED-4DB2-BD59-A6C34878D82A}">
                        <a16:rowId xmlns:a16="http://schemas.microsoft.com/office/drawing/2014/main" val="1470849369"/>
                      </a:ext>
                    </a:extLst>
                  </a:tr>
                  <a:tr h="5147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2 with DST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sSub>
                                  <m:sSub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𝒊𝒏𝒕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𝒊𝒏𝒕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pt-B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extLst>
                      <a:ext uri="{0D108BD9-81ED-4DB2-BD59-A6C34878D82A}">
                        <a16:rowId xmlns:a16="http://schemas.microsoft.com/office/drawing/2014/main" val="3453797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0344516"/>
                  </p:ext>
                </p:extLst>
              </p:nvPr>
            </p:nvGraphicFramePr>
            <p:xfrm>
              <a:off x="2634607" y="2384425"/>
              <a:ext cx="8779929" cy="41808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0631">
                      <a:extLst>
                        <a:ext uri="{9D8B030D-6E8A-4147-A177-3AD203B41FA5}">
                          <a16:colId xmlns:a16="http://schemas.microsoft.com/office/drawing/2014/main" val="1318200403"/>
                        </a:ext>
                      </a:extLst>
                    </a:gridCol>
                    <a:gridCol w="2338670">
                      <a:extLst>
                        <a:ext uri="{9D8B030D-6E8A-4147-A177-3AD203B41FA5}">
                          <a16:colId xmlns:a16="http://schemas.microsoft.com/office/drawing/2014/main" val="1175599474"/>
                        </a:ext>
                      </a:extLst>
                    </a:gridCol>
                    <a:gridCol w="2100263">
                      <a:extLst>
                        <a:ext uri="{9D8B030D-6E8A-4147-A177-3AD203B41FA5}">
                          <a16:colId xmlns:a16="http://schemas.microsoft.com/office/drawing/2014/main" val="3378936727"/>
                        </a:ext>
                      </a:extLst>
                    </a:gridCol>
                    <a:gridCol w="2900365">
                      <a:extLst>
                        <a:ext uri="{9D8B030D-6E8A-4147-A177-3AD203B41FA5}">
                          <a16:colId xmlns:a16="http://schemas.microsoft.com/office/drawing/2014/main" val="3893791000"/>
                        </a:ext>
                      </a:extLst>
                    </a:gridCol>
                  </a:tblGrid>
                  <a:tr h="2763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Domain</a:t>
                          </a:r>
                          <a:endParaRPr lang="pt-BR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61719" t="-2222" r="-214844" b="-14422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75639" t="-2222" r="-487" b="-144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4066806"/>
                      </a:ext>
                    </a:extLst>
                  </a:tr>
                  <a:tr h="5772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Surrouding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61719" t="-48421" r="-214844" b="-58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180000" t="-48421" r="-139130" b="-58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202941" t="-48421" r="-840" b="-58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7919318"/>
                      </a:ext>
                    </a:extLst>
                  </a:tr>
                  <a:tr h="732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Interna1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61719" t="-117500" r="-214844" b="-36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extLst>
                      <a:ext uri="{0D108BD9-81ED-4DB2-BD59-A6C34878D82A}">
                        <a16:rowId xmlns:a16="http://schemas.microsoft.com/office/drawing/2014/main" val="2832351408"/>
                      </a:ext>
                    </a:extLst>
                  </a:tr>
                  <a:tr h="14964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dirty="0" err="1">
                              <a:effectLst/>
                            </a:rPr>
                            <a:t>Internal</a:t>
                          </a:r>
                          <a:r>
                            <a:rPr lang="pt-BR" sz="1200" dirty="0">
                              <a:effectLst/>
                            </a:rPr>
                            <a:t> 1 </a:t>
                          </a:r>
                          <a:r>
                            <a:rPr lang="pt-BR" sz="1200" dirty="0" err="1">
                              <a:effectLst/>
                            </a:rPr>
                            <a:t>with</a:t>
                          </a:r>
                          <a:r>
                            <a:rPr lang="pt-BR" sz="1200" dirty="0">
                              <a:effectLst/>
                            </a:rPr>
                            <a:t> DST</a:t>
                          </a:r>
                          <a:endParaRPr lang="pt-BR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61719" t="-106098" r="-214844" b="-76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180000" t="-106098" r="-139130" b="-76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202941" t="-106098" r="-840" b="-764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4705544"/>
                      </a:ext>
                    </a:extLst>
                  </a:tr>
                  <a:tr h="4956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2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61719" t="-625926" r="-214844" b="-132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extLst>
                      <a:ext uri="{0D108BD9-81ED-4DB2-BD59-A6C34878D82A}">
                        <a16:rowId xmlns:a16="http://schemas.microsoft.com/office/drawing/2014/main" val="1470849369"/>
                      </a:ext>
                    </a:extLst>
                  </a:tr>
                  <a:tr h="6031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2 with DST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645" marR="63645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61719" t="-593939" r="-214844" b="-8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180000" t="-593939" r="-139130" b="-8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3645" marR="63645" marT="0" marB="0" anchor="ctr">
                        <a:blipFill>
                          <a:blip r:embed="rId3"/>
                          <a:stretch>
                            <a:fillRect l="-202941" t="-593939" r="-840" b="-8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37975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3845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52602" y="1704975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 smtClean="0">
                <a:solidFill>
                  <a:schemeClr val="tx1"/>
                </a:solidFill>
              </a:rPr>
              <a:t>Densidade das regiões</a:t>
            </a:r>
          </a:p>
          <a:p>
            <a:pPr marL="0" indent="0" algn="just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 smtClean="0">
              <a:solidFill>
                <a:schemeClr val="tx1"/>
              </a:solidFill>
            </a:endParaRPr>
          </a:p>
          <a:p>
            <a:pPr algn="just"/>
            <a:r>
              <a:rPr lang="pt-BR" b="1" dirty="0" smtClean="0">
                <a:solidFill>
                  <a:schemeClr val="tx1"/>
                </a:solidFill>
              </a:rPr>
              <a:t>Malha MEC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340" y="2105659"/>
              <a:ext cx="2715895" cy="21704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50645">
                      <a:extLst>
                        <a:ext uri="{9D8B030D-6E8A-4147-A177-3AD203B41FA5}">
                          <a16:colId xmlns:a16="http://schemas.microsoft.com/office/drawing/2014/main" val="1434747424"/>
                        </a:ext>
                      </a:extLst>
                    </a:gridCol>
                    <a:gridCol w="1365250">
                      <a:extLst>
                        <a:ext uri="{9D8B030D-6E8A-4147-A177-3AD203B41FA5}">
                          <a16:colId xmlns:a16="http://schemas.microsoft.com/office/drawing/2014/main" val="1658278207"/>
                        </a:ext>
                      </a:extLst>
                    </a:gridCol>
                  </a:tblGrid>
                  <a:tr h="297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Domain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Density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pt-BR" sz="11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cm</m:t>
                                  </m:r>
                                </m:e>
                                <m:sup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1239777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Surrouding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𝛒</m:t>
                                    </m:r>
                                  </m:e>
                                  <m:sup>
                                    <m:r>
                                      <a:rPr lang="en-GB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𝐬𝐮𝐫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</m:d>
                                <m:r>
                                  <a:rPr lang="pt-BR" sz="11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pt-BR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98683029"/>
                      </a:ext>
                    </a:extLst>
                  </a:tr>
                  <a:tr h="265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</m:e>
                                <m:sup>
                                  <m:r>
                                    <a:rPr lang="en-GB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𝐢𝐧𝐭𝟏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  <m:r>
                                <a:rPr lang="pt-BR" sz="1100" b="1" kern="12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pt-BR" sz="1100" b="1" kern="1200" dirty="0">
                              <a:effectLst/>
                            </a:rPr>
                            <a:t> 1,5</a:t>
                          </a:r>
                          <a:endParaRPr lang="pt-BR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63052683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Internal1 with DST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1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1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𝐢𝐧𝐭𝟏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</m:d>
                                <m:r>
                                  <a:rPr lang="pt-BR" sz="11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sz="11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1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pt-BR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30478082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2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</m:e>
                                <m:sup>
                                  <m:r>
                                    <a:rPr lang="en-GB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𝐢𝐧𝐭𝟐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100" b="1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  <m:r>
                                <a:rPr lang="pt-BR" sz="1100" b="1" kern="12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pt-BR" sz="1100" b="1" kern="1200" dirty="0">
                              <a:effectLst/>
                            </a:rPr>
                            <a:t> 0</a:t>
                          </a:r>
                          <a:endParaRPr lang="pt-BR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4036401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dirty="0" err="1">
                              <a:effectLst/>
                            </a:rPr>
                            <a:t>Internal</a:t>
                          </a:r>
                          <a:r>
                            <a:rPr lang="pt-BR" sz="1100" dirty="0">
                              <a:effectLst/>
                            </a:rPr>
                            <a:t> 2 </a:t>
                          </a:r>
                          <a:r>
                            <a:rPr lang="pt-BR" sz="1100" dirty="0" err="1">
                              <a:effectLst/>
                            </a:rPr>
                            <a:t>with</a:t>
                          </a:r>
                          <a:r>
                            <a:rPr lang="pt-BR" sz="1100" dirty="0">
                              <a:effectLst/>
                            </a:rPr>
                            <a:t> DST</a:t>
                          </a:r>
                          <a:endParaRPr lang="pt-B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1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1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𝐢𝐧𝐭𝟐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1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</m:d>
                                <m:r>
                                  <a:rPr lang="pt-BR" sz="11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pt-BR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874462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9171964"/>
                  </p:ext>
                </p:extLst>
              </p:nvPr>
            </p:nvGraphicFramePr>
            <p:xfrm>
              <a:off x="2974340" y="2105659"/>
              <a:ext cx="2715895" cy="21478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50645">
                      <a:extLst>
                        <a:ext uri="{9D8B030D-6E8A-4147-A177-3AD203B41FA5}">
                          <a16:colId xmlns:a16="http://schemas.microsoft.com/office/drawing/2014/main" val="1434747424"/>
                        </a:ext>
                      </a:extLst>
                    </a:gridCol>
                    <a:gridCol w="1365250">
                      <a:extLst>
                        <a:ext uri="{9D8B030D-6E8A-4147-A177-3AD203B41FA5}">
                          <a16:colId xmlns:a16="http://schemas.microsoft.com/office/drawing/2014/main" val="1658278207"/>
                        </a:ext>
                      </a:extLst>
                    </a:gridCol>
                  </a:tblGrid>
                  <a:tr h="4803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Domain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1266" r="-1778" b="-34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239777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Surrouding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150943" r="-1778" b="-420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683029"/>
                      </a:ext>
                    </a:extLst>
                  </a:tr>
                  <a:tr h="265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302273" r="-1778" b="-4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3052683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Internal1 with DST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300000" r="-1778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0478082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2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400000" r="-1778" b="-1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4036401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dirty="0" err="1">
                              <a:effectLst/>
                            </a:rPr>
                            <a:t>Internal</a:t>
                          </a:r>
                          <a:r>
                            <a:rPr lang="pt-BR" sz="1100" dirty="0">
                              <a:effectLst/>
                            </a:rPr>
                            <a:t> 2 </a:t>
                          </a:r>
                          <a:r>
                            <a:rPr lang="pt-BR" sz="1100" dirty="0" err="1">
                              <a:effectLst/>
                            </a:rPr>
                            <a:t>with</a:t>
                          </a:r>
                          <a:r>
                            <a:rPr lang="pt-BR" sz="1100" dirty="0">
                              <a:effectLst/>
                            </a:rPr>
                            <a:t> DST</a:t>
                          </a:r>
                          <a:endParaRPr lang="pt-B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500000" r="-1778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74462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340" y="4925504"/>
              <a:ext cx="5300345" cy="16915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99795">
                      <a:extLst>
                        <a:ext uri="{9D8B030D-6E8A-4147-A177-3AD203B41FA5}">
                          <a16:colId xmlns:a16="http://schemas.microsoft.com/office/drawing/2014/main" val="2513227426"/>
                        </a:ext>
                      </a:extLst>
                    </a:gridCol>
                    <a:gridCol w="1170305">
                      <a:extLst>
                        <a:ext uri="{9D8B030D-6E8A-4147-A177-3AD203B41FA5}">
                          <a16:colId xmlns:a16="http://schemas.microsoft.com/office/drawing/2014/main" val="1698001892"/>
                        </a:ext>
                      </a:extLst>
                    </a:gridCol>
                    <a:gridCol w="1077595">
                      <a:extLst>
                        <a:ext uri="{9D8B030D-6E8A-4147-A177-3AD203B41FA5}">
                          <a16:colId xmlns:a16="http://schemas.microsoft.com/office/drawing/2014/main" val="772485740"/>
                        </a:ext>
                      </a:extLst>
                    </a:gridCol>
                    <a:gridCol w="1076325">
                      <a:extLst>
                        <a:ext uri="{9D8B030D-6E8A-4147-A177-3AD203B41FA5}">
                          <a16:colId xmlns:a16="http://schemas.microsoft.com/office/drawing/2014/main" val="1729361313"/>
                        </a:ext>
                      </a:extLst>
                    </a:gridCol>
                    <a:gridCol w="1076325">
                      <a:extLst>
                        <a:ext uri="{9D8B030D-6E8A-4147-A177-3AD203B41FA5}">
                          <a16:colId xmlns:a16="http://schemas.microsoft.com/office/drawing/2014/main" val="3367571398"/>
                        </a:ext>
                      </a:extLst>
                    </a:gridCol>
                  </a:tblGrid>
                  <a:tr h="297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Tipo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Elementos envolventes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Elementos internos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05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Elementos internos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05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Pontos internos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3000309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1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dirty="0">
                              <a:effectLst/>
                            </a:rPr>
                            <a:t>80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>
                              <a:effectLst/>
                            </a:rPr>
                            <a:t>12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>
                              <a:effectLst/>
                            </a:rPr>
                            <a:t>16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>
                              <a:effectLst/>
                            </a:rPr>
                            <a:t>116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97719022"/>
                      </a:ext>
                    </a:extLst>
                  </a:tr>
                  <a:tr h="3181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2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dirty="0">
                              <a:effectLst/>
                            </a:rPr>
                            <a:t>140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dirty="0">
                              <a:effectLst/>
                            </a:rPr>
                            <a:t>24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>
                              <a:effectLst/>
                            </a:rPr>
                            <a:t>32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>
                              <a:effectLst/>
                            </a:rPr>
                            <a:t>429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78444665"/>
                      </a:ext>
                    </a:extLst>
                  </a:tr>
                  <a:tr h="3035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3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>
                              <a:effectLst/>
                            </a:rPr>
                            <a:t>280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>
                              <a:effectLst/>
                            </a:rPr>
                            <a:t>48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 dirty="0">
                              <a:effectLst/>
                            </a:rPr>
                            <a:t>64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 dirty="0">
                              <a:effectLst/>
                            </a:rPr>
                            <a:t>1806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6262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237325"/>
                  </p:ext>
                </p:extLst>
              </p:nvPr>
            </p:nvGraphicFramePr>
            <p:xfrm>
              <a:off x="2974340" y="4925504"/>
              <a:ext cx="5300345" cy="16616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99795">
                      <a:extLst>
                        <a:ext uri="{9D8B030D-6E8A-4147-A177-3AD203B41FA5}">
                          <a16:colId xmlns:a16="http://schemas.microsoft.com/office/drawing/2014/main" val="2513227426"/>
                        </a:ext>
                      </a:extLst>
                    </a:gridCol>
                    <a:gridCol w="1170305">
                      <a:extLst>
                        <a:ext uri="{9D8B030D-6E8A-4147-A177-3AD203B41FA5}">
                          <a16:colId xmlns:a16="http://schemas.microsoft.com/office/drawing/2014/main" val="1698001892"/>
                        </a:ext>
                      </a:extLst>
                    </a:gridCol>
                    <a:gridCol w="1077595">
                      <a:extLst>
                        <a:ext uri="{9D8B030D-6E8A-4147-A177-3AD203B41FA5}">
                          <a16:colId xmlns:a16="http://schemas.microsoft.com/office/drawing/2014/main" val="772485740"/>
                        </a:ext>
                      </a:extLst>
                    </a:gridCol>
                    <a:gridCol w="1076325">
                      <a:extLst>
                        <a:ext uri="{9D8B030D-6E8A-4147-A177-3AD203B41FA5}">
                          <a16:colId xmlns:a16="http://schemas.microsoft.com/office/drawing/2014/main" val="1729361313"/>
                        </a:ext>
                      </a:extLst>
                    </a:gridCol>
                    <a:gridCol w="1076325">
                      <a:extLst>
                        <a:ext uri="{9D8B030D-6E8A-4147-A177-3AD203B41FA5}">
                          <a16:colId xmlns:a16="http://schemas.microsoft.com/office/drawing/2014/main" val="3367571398"/>
                        </a:ext>
                      </a:extLst>
                    </a:gridCol>
                  </a:tblGrid>
                  <a:tr h="7275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Tipo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Elementos envolventes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2655" t="-833" r="-202260" b="-13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92655" t="-833" r="-102260" b="-13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Pontos internos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3000309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1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dirty="0">
                              <a:effectLst/>
                            </a:rPr>
                            <a:t>80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>
                              <a:effectLst/>
                            </a:rPr>
                            <a:t>12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>
                              <a:effectLst/>
                            </a:rPr>
                            <a:t>16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>
                              <a:effectLst/>
                            </a:rPr>
                            <a:t>116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97719022"/>
                      </a:ext>
                    </a:extLst>
                  </a:tr>
                  <a:tr h="3181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2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dirty="0">
                              <a:effectLst/>
                            </a:rPr>
                            <a:t>140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dirty="0">
                              <a:effectLst/>
                            </a:rPr>
                            <a:t>24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>
                              <a:effectLst/>
                            </a:rPr>
                            <a:t>32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>
                              <a:effectLst/>
                            </a:rPr>
                            <a:t>429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78444665"/>
                      </a:ext>
                    </a:extLst>
                  </a:tr>
                  <a:tr h="3035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3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>
                              <a:effectLst/>
                            </a:rPr>
                            <a:t>280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>
                              <a:effectLst/>
                            </a:rPr>
                            <a:t>48</a:t>
                          </a:r>
                          <a:endParaRPr lang="pt-BR" sz="105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 dirty="0">
                              <a:effectLst/>
                            </a:rPr>
                            <a:t>64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b="1" kern="1200" dirty="0">
                              <a:effectLst/>
                            </a:rPr>
                            <a:t>1806</a:t>
                          </a:r>
                          <a:endParaRPr lang="pt-BR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562628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Imagem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86" y="2105658"/>
            <a:ext cx="3441060" cy="28198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Seta em Curva para Cima 6"/>
          <p:cNvSpPr/>
          <p:nvPr/>
        </p:nvSpPr>
        <p:spPr>
          <a:xfrm rot="19386383">
            <a:off x="8529638" y="5305706"/>
            <a:ext cx="1528762" cy="7858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768850" y="5332843"/>
            <a:ext cx="1946895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b="1" dirty="0" smtClean="0"/>
              <a:t>Representação da</a:t>
            </a:r>
          </a:p>
          <a:p>
            <a:pPr algn="ctr"/>
            <a:r>
              <a:rPr lang="pt-BR" b="1" dirty="0" smtClean="0"/>
              <a:t> malha </a:t>
            </a:r>
            <a:r>
              <a:rPr lang="pt-BR" b="1" dirty="0"/>
              <a:t>MEC </a:t>
            </a: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9876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Loeffler, C. F.; Barcelos, H. M. Performance analysis of the direct integration technique for solving eigenvalue problems with non-regular domains. In: IBERO-LATIN AMERICAN CONGRESS ON COMPUTATIONAL METHODS IN ENGINEERING, 38., 2017, Santa Catarina. </a:t>
            </a:r>
            <a:r>
              <a:rPr lang="pt-BR" b="1" dirty="0">
                <a:solidFill>
                  <a:schemeClr val="tx1"/>
                </a:solidFill>
              </a:rPr>
              <a:t>Anais de CILAMCE 2017</a:t>
            </a:r>
            <a:r>
              <a:rPr lang="pt-BR" dirty="0">
                <a:solidFill>
                  <a:schemeClr val="tx1"/>
                </a:solidFill>
              </a:rPr>
              <a:t>. Santa Catarina: ABMEC, 2017. v. 1. p. 1-18.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943" y="1567543"/>
            <a:ext cx="4454298" cy="50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(8.5.3 da tese, pág. 145): Problema de </a:t>
            </a:r>
            <a:r>
              <a:rPr lang="pt-BR" b="1" dirty="0" smtClean="0">
                <a:solidFill>
                  <a:schemeClr val="tx1"/>
                </a:solidFill>
              </a:rPr>
              <a:t>autovalor:</a:t>
            </a:r>
            <a:endParaRPr lang="pt-BR" b="1" dirty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Curva de resposta MEF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105" y="2886076"/>
            <a:ext cx="1954141" cy="15332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1" name="Gráfico 10"/>
          <p:cNvGraphicFramePr/>
          <p:nvPr>
            <p:extLst/>
          </p:nvPr>
        </p:nvGraphicFramePr>
        <p:xfrm>
          <a:off x="3004501" y="2886076"/>
          <a:ext cx="6339523" cy="3613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33972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(8.5.3 da tese, pág. 145): Problema de </a:t>
            </a:r>
            <a:r>
              <a:rPr lang="pt-BR" b="1" dirty="0" smtClean="0">
                <a:solidFill>
                  <a:schemeClr val="tx1"/>
                </a:solidFill>
              </a:rPr>
              <a:t>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Resultados para o Erro relativo %</a:t>
            </a:r>
            <a:endParaRPr lang="pt-B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522215" y="6030952"/>
                <a:ext cx="214141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215" y="6030952"/>
                <a:ext cx="2141419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800977" y="6059219"/>
                <a:ext cx="285039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p>
                              </m:s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77" y="6059219"/>
                <a:ext cx="2850396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8430635" y="6059219"/>
                <a:ext cx="333225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p>
                              </m:s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635" y="6059219"/>
                <a:ext cx="3332258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133836406"/>
              </p:ext>
            </p:extLst>
          </p:nvPr>
        </p:nvGraphicFramePr>
        <p:xfrm>
          <a:off x="606136" y="2890920"/>
          <a:ext cx="3669831" cy="3076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Gráfico 14"/>
          <p:cNvGraphicFramePr/>
          <p:nvPr>
            <p:extLst>
              <p:ext uri="{D42A27DB-BD31-4B8C-83A1-F6EECF244321}">
                <p14:modId xmlns:p14="http://schemas.microsoft.com/office/powerpoint/2010/main" val="3051438715"/>
              </p:ext>
            </p:extLst>
          </p:nvPr>
        </p:nvGraphicFramePr>
        <p:xfrm>
          <a:off x="4391260" y="2883933"/>
          <a:ext cx="3669831" cy="308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928217722"/>
              </p:ext>
            </p:extLst>
          </p:nvPr>
        </p:nvGraphicFramePr>
        <p:xfrm>
          <a:off x="8176384" y="2883933"/>
          <a:ext cx="3669831" cy="308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1625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(8.5.3 da tese, pág. 145):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Resultados para o Erro relativo %</a:t>
            </a:r>
            <a:endParaRPr 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Gráfico 7"/>
          <p:cNvGraphicFramePr/>
          <p:nvPr>
            <p:extLst/>
          </p:nvPr>
        </p:nvGraphicFramePr>
        <p:xfrm>
          <a:off x="1935158" y="3098805"/>
          <a:ext cx="5394556" cy="3254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/>
          <p:cNvGraphicFramePr/>
          <p:nvPr>
            <p:extLst/>
          </p:nvPr>
        </p:nvGraphicFramePr>
        <p:xfrm>
          <a:off x="7734059" y="3497943"/>
          <a:ext cx="3949701" cy="2855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tângulo 3"/>
          <p:cNvSpPr/>
          <p:nvPr/>
        </p:nvSpPr>
        <p:spPr>
          <a:xfrm>
            <a:off x="7723429" y="3036278"/>
            <a:ext cx="3970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 smtClean="0"/>
              <a:t>Linha de tendência exponencial obtida através do</a:t>
            </a:r>
          </a:p>
          <a:p>
            <a:pPr algn="ctr"/>
            <a:r>
              <a:rPr lang="pt-BR" sz="1200" b="1" dirty="0" smtClean="0"/>
              <a:t> software Excel</a:t>
            </a:r>
            <a:endParaRPr lang="pt-BR" sz="1200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447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(8.5.3 da tese, pág. 145):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Resultados para o Erro relativo %</a:t>
            </a:r>
            <a:endParaRPr 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/>
          </p:nvPr>
        </p:nvGraphicFramePr>
        <p:xfrm>
          <a:off x="4363672" y="3168557"/>
          <a:ext cx="2715895" cy="33473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9801">
                  <a:extLst>
                    <a:ext uri="{9D8B030D-6E8A-4147-A177-3AD203B41FA5}">
                      <a16:colId xmlns:a16="http://schemas.microsoft.com/office/drawing/2014/main" val="1434747424"/>
                    </a:ext>
                  </a:extLst>
                </a:gridCol>
                <a:gridCol w="888047">
                  <a:extLst>
                    <a:ext uri="{9D8B030D-6E8A-4147-A177-3AD203B41FA5}">
                      <a16:colId xmlns:a16="http://schemas.microsoft.com/office/drawing/2014/main" val="1658278207"/>
                    </a:ext>
                  </a:extLst>
                </a:gridCol>
                <a:gridCol w="888047">
                  <a:extLst>
                    <a:ext uri="{9D8B030D-6E8A-4147-A177-3AD203B41FA5}">
                      <a16:colId xmlns:a16="http://schemas.microsoft.com/office/drawing/2014/main" val="45773559"/>
                    </a:ext>
                  </a:extLst>
                </a:gridCol>
              </a:tblGrid>
              <a:tr h="263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Espectro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Erro%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Função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397776"/>
                  </a:ext>
                </a:extLst>
              </a:tr>
              <a:tr h="2867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0,0019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83029"/>
                  </a:ext>
                </a:extLst>
              </a:tr>
              <a:tr h="234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0,1217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3052683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13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0,0403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478082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0,0151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036401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15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0,0206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446225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0,4058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0520440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0,0571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3054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0,0352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4755519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0,0175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241427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0,0009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3891644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/>
          </p:nvPr>
        </p:nvGraphicFramePr>
        <p:xfrm>
          <a:off x="1647777" y="3168556"/>
          <a:ext cx="2715895" cy="33473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9801">
                  <a:extLst>
                    <a:ext uri="{9D8B030D-6E8A-4147-A177-3AD203B41FA5}">
                      <a16:colId xmlns:a16="http://schemas.microsoft.com/office/drawing/2014/main" val="1434747424"/>
                    </a:ext>
                  </a:extLst>
                </a:gridCol>
                <a:gridCol w="888047">
                  <a:extLst>
                    <a:ext uri="{9D8B030D-6E8A-4147-A177-3AD203B41FA5}">
                      <a16:colId xmlns:a16="http://schemas.microsoft.com/office/drawing/2014/main" val="1658278207"/>
                    </a:ext>
                  </a:extLst>
                </a:gridCol>
                <a:gridCol w="888047">
                  <a:extLst>
                    <a:ext uri="{9D8B030D-6E8A-4147-A177-3AD203B41FA5}">
                      <a16:colId xmlns:a16="http://schemas.microsoft.com/office/drawing/2014/main" val="45773559"/>
                    </a:ext>
                  </a:extLst>
                </a:gridCol>
              </a:tblGrid>
              <a:tr h="263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Espectro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Erro%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Função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397776"/>
                  </a:ext>
                </a:extLst>
              </a:tr>
              <a:tr h="2867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0,1271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83029"/>
                  </a:ext>
                </a:extLst>
              </a:tr>
              <a:tr h="234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0,1513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3052683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3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0,1767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478082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0,0937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036401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5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0,4067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446225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0,0141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0520440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0,0337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3054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0,2073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4755519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0,0718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241427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0,1891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5240950"/>
                  </a:ext>
                </a:extLst>
              </a:tr>
            </a:tbl>
          </a:graphicData>
        </a:graphic>
      </p:graphicFrame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072450"/>
              </p:ext>
            </p:extLst>
          </p:nvPr>
        </p:nvGraphicFramePr>
        <p:xfrm>
          <a:off x="7269091" y="3098806"/>
          <a:ext cx="4572000" cy="3555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2244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(8.5.3 da tese, pág. 145): Problema de autovalor: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</a:t>
            </a:r>
            <a:r>
              <a:rPr lang="pt-BR" b="1" i="1" u="sng" dirty="0" smtClean="0">
                <a:solidFill>
                  <a:schemeClr val="tx1"/>
                </a:solidFill>
              </a:rPr>
              <a:t>Conclusões</a:t>
            </a:r>
            <a:r>
              <a:rPr lang="pt-BR" b="1" i="1" dirty="0" smtClean="0">
                <a:solidFill>
                  <a:schemeClr val="tx1"/>
                </a:solidFill>
              </a:rPr>
              <a:t>      </a:t>
            </a:r>
            <a:endParaRPr lang="pt-BR" sz="3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 complexidade interferiu na característica das curvas de erro</a:t>
            </a:r>
            <a:r>
              <a:rPr lang="pt-BR" dirty="0" smtClean="0">
                <a:solidFill>
                  <a:schemeClr val="tx1"/>
                </a:solidFill>
              </a:rPr>
              <a:t>, contudo o problema foi bem resolvido pelo MECID com TSD.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As FBR utilizadas são recomendadas</a:t>
            </a:r>
            <a:r>
              <a:rPr lang="pt-BR" dirty="0" smtClean="0">
                <a:solidFill>
                  <a:schemeClr val="tx1"/>
                </a:solidFill>
              </a:rPr>
              <a:t> para este problema sendo que as FBR tipo Radial Simples e de Wendland se destacaram conforme abaixo: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4457700" y="4245769"/>
          <a:ext cx="5803900" cy="1640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7437">
                  <a:extLst>
                    <a:ext uri="{9D8B030D-6E8A-4147-A177-3AD203B41FA5}">
                      <a16:colId xmlns:a16="http://schemas.microsoft.com/office/drawing/2014/main" val="842187826"/>
                    </a:ext>
                  </a:extLst>
                </a:gridCol>
                <a:gridCol w="1182961">
                  <a:extLst>
                    <a:ext uri="{9D8B030D-6E8A-4147-A177-3AD203B41FA5}">
                      <a16:colId xmlns:a16="http://schemas.microsoft.com/office/drawing/2014/main" val="1973975495"/>
                    </a:ext>
                  </a:extLst>
                </a:gridCol>
                <a:gridCol w="2273502">
                  <a:extLst>
                    <a:ext uri="{9D8B030D-6E8A-4147-A177-3AD203B41FA5}">
                      <a16:colId xmlns:a16="http://schemas.microsoft.com/office/drawing/2014/main" val="1044136401"/>
                    </a:ext>
                  </a:extLst>
                </a:gridCol>
              </a:tblGrid>
              <a:tr h="29193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tipo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quant.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espectros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480"/>
                  </a:ext>
                </a:extLst>
              </a:tr>
              <a:tr h="52840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Radial Simples (RS)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9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2;4;6;7;8;9;13;14;20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273347"/>
                  </a:ext>
                </a:extLst>
              </a:tr>
              <a:tr h="52840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Wendland (W)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9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5;10;11;12;15;16;17;18;19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312607"/>
                  </a:ext>
                </a:extLst>
              </a:tr>
              <a:tr h="29193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Placa Fina (PF)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1;3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8420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6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8.5.4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151):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Domínio e condições de contorno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11" name="Imagem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6" y="2905760"/>
            <a:ext cx="3962401" cy="37950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7107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468584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(8.5.4 da tese, pág. 151):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TSD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69" y="3098807"/>
            <a:ext cx="9509238" cy="349606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5737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 smtClean="0">
                <a:solidFill>
                  <a:schemeClr val="tx1"/>
                </a:solidFill>
              </a:rPr>
              <a:t>Propriedade constitutiva: Rigidez 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em problema de Helmholtz  em meios suavemente heterogêneos  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6275741"/>
                  </p:ext>
                </p:extLst>
              </p:nvPr>
            </p:nvGraphicFramePr>
            <p:xfrm>
              <a:off x="2592925" y="2430143"/>
              <a:ext cx="8911685" cy="418864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62251">
                      <a:extLst>
                        <a:ext uri="{9D8B030D-6E8A-4147-A177-3AD203B41FA5}">
                          <a16:colId xmlns:a16="http://schemas.microsoft.com/office/drawing/2014/main" val="4017497767"/>
                        </a:ext>
                      </a:extLst>
                    </a:gridCol>
                    <a:gridCol w="2185126">
                      <a:extLst>
                        <a:ext uri="{9D8B030D-6E8A-4147-A177-3AD203B41FA5}">
                          <a16:colId xmlns:a16="http://schemas.microsoft.com/office/drawing/2014/main" val="450415006"/>
                        </a:ext>
                      </a:extLst>
                    </a:gridCol>
                    <a:gridCol w="2489331">
                      <a:extLst>
                        <a:ext uri="{9D8B030D-6E8A-4147-A177-3AD203B41FA5}">
                          <a16:colId xmlns:a16="http://schemas.microsoft.com/office/drawing/2014/main" val="2099767475"/>
                        </a:ext>
                      </a:extLst>
                    </a:gridCol>
                    <a:gridCol w="2774977">
                      <a:extLst>
                        <a:ext uri="{9D8B030D-6E8A-4147-A177-3AD203B41FA5}">
                          <a16:colId xmlns:a16="http://schemas.microsoft.com/office/drawing/2014/main" val="3107501338"/>
                        </a:ext>
                      </a:extLst>
                    </a:gridCol>
                  </a:tblGrid>
                  <a:tr h="3978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Domain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Rigidity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2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cm</m:t>
                                  </m:r>
                                </m:e>
                                <m:sup>
                                  <m: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pt-BR" sz="12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Rigidity gradient </a:t>
                          </a:r>
                          <a14:m>
                            <m:oMath xmlns:m="http://schemas.openxmlformats.org/officeDocument/2006/math">
                              <m:r>
                                <a:rPr lang="pt-BR" sz="1200"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cm</m:t>
                              </m:r>
                              <m: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pt-BR" sz="12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pt-BR" sz="12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1200" kern="12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517451"/>
                      </a:ext>
                    </a:extLst>
                  </a:tr>
                  <a:tr h="7134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Surrouding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𝒔𝒖𝒓</m:t>
                                    </m:r>
                                  </m:sup>
                                </m:sSup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𝒔𝒖𝒓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𝒔𝒖𝒓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3859271"/>
                      </a:ext>
                    </a:extLst>
                  </a:tr>
                  <a:tr h="7134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Interna1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𝟎𝟏𝟖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9480991"/>
                      </a:ext>
                    </a:extLst>
                  </a:tr>
                  <a:tr h="7376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1 with DST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  <m:r>
                                      <a:rPr lang="pt-BR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pt-BR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p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𝟎𝟏𝟖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  <m:r>
                                          <a:rPr lang="pt-BR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𝒊𝒏𝒕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𝟎𝟏𝟖</m:t>
                                </m:r>
                                <m:sSub>
                                  <m:sSub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p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𝟎𝟏𝟖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𝒊𝒏𝒕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𝟎𝟏𝟖</m:t>
                                </m:r>
                                <m:sSub>
                                  <m:sSub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p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𝟎𝟏𝟖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pt-BR" sz="120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8645394"/>
                      </a:ext>
                    </a:extLst>
                  </a:tr>
                  <a:tr h="7134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2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 dirty="0" err="1">
                              <a:effectLst/>
                            </a:rPr>
                            <a:t>Not</a:t>
                          </a:r>
                          <a:r>
                            <a:rPr lang="pt-BR" sz="1200" b="1" dirty="0">
                              <a:effectLst/>
                            </a:rPr>
                            <a:t> </a:t>
                          </a:r>
                          <a:r>
                            <a:rPr lang="pt-BR" sz="1200" b="1" dirty="0" err="1">
                              <a:effectLst/>
                            </a:rPr>
                            <a:t>applicable</a:t>
                          </a:r>
                          <a:endParaRPr lang="pt-B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63983052"/>
                      </a:ext>
                    </a:extLst>
                  </a:tr>
                  <a:tr h="7376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2 with DST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  <m:r>
                                      <a:rPr lang="en-GB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GB" sz="1200" b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𝒊𝒏𝒕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𝒊𝒏𝒕</m:t>
                                        </m:r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GB" sz="1200" b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t-BR" sz="1200" b="1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pt-BR" sz="1200" b="1" i="1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0339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6275741"/>
                  </p:ext>
                </p:extLst>
              </p:nvPr>
            </p:nvGraphicFramePr>
            <p:xfrm>
              <a:off x="2592925" y="2430143"/>
              <a:ext cx="8911685" cy="418864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62251">
                      <a:extLst>
                        <a:ext uri="{9D8B030D-6E8A-4147-A177-3AD203B41FA5}">
                          <a16:colId xmlns:a16="http://schemas.microsoft.com/office/drawing/2014/main" val="4017497767"/>
                        </a:ext>
                      </a:extLst>
                    </a:gridCol>
                    <a:gridCol w="2185126">
                      <a:extLst>
                        <a:ext uri="{9D8B030D-6E8A-4147-A177-3AD203B41FA5}">
                          <a16:colId xmlns:a16="http://schemas.microsoft.com/office/drawing/2014/main" val="450415006"/>
                        </a:ext>
                      </a:extLst>
                    </a:gridCol>
                    <a:gridCol w="2489331">
                      <a:extLst>
                        <a:ext uri="{9D8B030D-6E8A-4147-A177-3AD203B41FA5}">
                          <a16:colId xmlns:a16="http://schemas.microsoft.com/office/drawing/2014/main" val="2099767475"/>
                        </a:ext>
                      </a:extLst>
                    </a:gridCol>
                    <a:gridCol w="2774977">
                      <a:extLst>
                        <a:ext uri="{9D8B030D-6E8A-4147-A177-3AD203B41FA5}">
                          <a16:colId xmlns:a16="http://schemas.microsoft.com/office/drawing/2014/main" val="3107501338"/>
                        </a:ext>
                      </a:extLst>
                    </a:gridCol>
                  </a:tblGrid>
                  <a:tr h="3978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Domain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31" t="-1538" r="-241783" b="-96153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9444" t="-1538" r="-463" b="-9615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517451"/>
                      </a:ext>
                    </a:extLst>
                  </a:tr>
                  <a:tr h="7134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Surrouding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31" t="-55932" r="-241783" b="-42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7059" t="-55932" r="-112745" b="-42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1053" t="-55932" r="-877" b="-4296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859271"/>
                      </a:ext>
                    </a:extLst>
                  </a:tr>
                  <a:tr h="7134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Interna1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31" t="-157265" r="-24178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9480991"/>
                      </a:ext>
                    </a:extLst>
                  </a:tr>
                  <a:tr h="91281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1 with DST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31" t="-200667" r="-241783" b="-1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7059" t="-200667" r="-112745" b="-1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1053" t="-200667" r="-877" b="-1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645394"/>
                      </a:ext>
                    </a:extLst>
                  </a:tr>
                  <a:tr h="7134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2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31" t="-385470" r="-241783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>
                              <a:effectLst/>
                            </a:rPr>
                            <a:t>Not applicable</a:t>
                          </a:r>
                          <a:endParaRPr lang="pt-BR" sz="12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 b="1" dirty="0" err="1">
                              <a:effectLst/>
                            </a:rPr>
                            <a:t>Not</a:t>
                          </a:r>
                          <a:r>
                            <a:rPr lang="pt-BR" sz="1200" b="1" dirty="0">
                              <a:effectLst/>
                            </a:rPr>
                            <a:t> </a:t>
                          </a:r>
                          <a:r>
                            <a:rPr lang="pt-BR" sz="1200" b="1" dirty="0" err="1">
                              <a:effectLst/>
                            </a:rPr>
                            <a:t>applicable</a:t>
                          </a:r>
                          <a:endParaRPr lang="pt-BR" sz="12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63983052"/>
                      </a:ext>
                    </a:extLst>
                  </a:tr>
                  <a:tr h="7376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Internal 2 with DST</a:t>
                          </a:r>
                          <a:endParaRPr lang="pt-BR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31" t="-469421" r="-241783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7059" t="-469421" r="-112745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1053" t="-469421" r="-877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339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Arredondar Retângulo em um Canto Diagonal 5"/>
          <p:cNvSpPr/>
          <p:nvPr/>
        </p:nvSpPr>
        <p:spPr>
          <a:xfrm>
            <a:off x="996177" y="4360052"/>
            <a:ext cx="1328033" cy="58189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Pastilha</a:t>
            </a:r>
            <a:endParaRPr lang="pt-BR" dirty="0"/>
          </a:p>
        </p:txBody>
      </p:sp>
      <p:sp>
        <p:nvSpPr>
          <p:cNvPr id="7" name="Arredondar Retângulo em um Canto Diagonal 6"/>
          <p:cNvSpPr/>
          <p:nvPr/>
        </p:nvSpPr>
        <p:spPr>
          <a:xfrm>
            <a:off x="1006517" y="2815038"/>
            <a:ext cx="1328033" cy="58189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</a:t>
            </a:r>
            <a:endParaRPr lang="pt-BR" dirty="0"/>
          </a:p>
        </p:txBody>
      </p:sp>
      <p:sp>
        <p:nvSpPr>
          <p:cNvPr id="8" name="Arredondar Retângulo em um Canto Diagonal 7"/>
          <p:cNvSpPr/>
          <p:nvPr/>
        </p:nvSpPr>
        <p:spPr>
          <a:xfrm>
            <a:off x="996178" y="5861771"/>
            <a:ext cx="1328033" cy="58189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Corpo central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254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52602" y="1704975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 smtClean="0">
                <a:solidFill>
                  <a:schemeClr val="tx1"/>
                </a:solidFill>
              </a:rPr>
              <a:t>Densidade das regiões</a:t>
            </a:r>
          </a:p>
          <a:p>
            <a:pPr marL="0" indent="0" algn="just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 smtClean="0">
              <a:solidFill>
                <a:schemeClr val="tx1"/>
              </a:solidFill>
            </a:endParaRPr>
          </a:p>
          <a:p>
            <a:pPr algn="just"/>
            <a:r>
              <a:rPr lang="pt-BR" b="1" dirty="0" smtClean="0">
                <a:solidFill>
                  <a:schemeClr val="tx1"/>
                </a:solidFill>
              </a:rPr>
              <a:t>Malha MEC </a:t>
            </a:r>
          </a:p>
        </p:txBody>
      </p:sp>
      <p:sp>
        <p:nvSpPr>
          <p:cNvPr id="7" name="Seta em Curva para Cima 6"/>
          <p:cNvSpPr/>
          <p:nvPr/>
        </p:nvSpPr>
        <p:spPr>
          <a:xfrm rot="19386383">
            <a:off x="8529638" y="5305706"/>
            <a:ext cx="1528762" cy="7858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768850" y="5332843"/>
            <a:ext cx="1946895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b="1" dirty="0" smtClean="0"/>
              <a:t>Representação da</a:t>
            </a:r>
          </a:p>
          <a:p>
            <a:pPr algn="ctr"/>
            <a:r>
              <a:rPr lang="pt-BR" b="1" dirty="0" smtClean="0"/>
              <a:t> malha </a:t>
            </a:r>
            <a:r>
              <a:rPr lang="pt-BR" b="1" dirty="0"/>
              <a:t>MEC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340" y="2105658"/>
              <a:ext cx="2715895" cy="21704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50645">
                      <a:extLst>
                        <a:ext uri="{9D8B030D-6E8A-4147-A177-3AD203B41FA5}">
                          <a16:colId xmlns:a16="http://schemas.microsoft.com/office/drawing/2014/main" val="403944716"/>
                        </a:ext>
                      </a:extLst>
                    </a:gridCol>
                    <a:gridCol w="1365250">
                      <a:extLst>
                        <a:ext uri="{9D8B030D-6E8A-4147-A177-3AD203B41FA5}">
                          <a16:colId xmlns:a16="http://schemas.microsoft.com/office/drawing/2014/main" val="3681124967"/>
                        </a:ext>
                      </a:extLst>
                    </a:gridCol>
                  </a:tblGrid>
                  <a:tr h="297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Domain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Density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pt-BR" sz="11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cm</m:t>
                                  </m:r>
                                </m:e>
                                <m:sup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5840279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Surrouding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1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1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GB" sz="11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sur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1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1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59728075"/>
                      </a:ext>
                    </a:extLst>
                  </a:tr>
                  <a:tr h="265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1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  <m:r>
                                    <a:rPr lang="en-GB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oMath>
                          </a14:m>
                          <a:r>
                            <a:rPr lang="pt-BR" sz="1100" kern="1200">
                              <a:effectLst/>
                            </a:rPr>
                            <a:t> 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841923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Internal1 with DST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1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100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1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ρ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GB" sz="11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int</m:t>
                                    </m:r>
                                    <m:r>
                                      <a:rPr lang="en-GB" sz="11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1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1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33697300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2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1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  <m:r>
                                    <a:rPr lang="en-GB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pt-BR" sz="1100" kern="1200">
                                  <a:effectLst/>
                                  <a:latin typeface="Cambria Math" panose="02040503050406030204" pitchFamily="18" charset="0"/>
                                </a:rPr>
                                <m:t>=4,5</m:t>
                              </m:r>
                            </m:oMath>
                          </a14:m>
                          <a:r>
                            <a:rPr lang="pt-BR" sz="1100" kern="1200">
                              <a:effectLst/>
                            </a:rPr>
                            <a:t> 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2256124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2 with DST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1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100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1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ρ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GB" sz="11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int</m:t>
                                    </m:r>
                                    <m:r>
                                      <a:rPr lang="en-GB" sz="11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1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1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=1,5</m:t>
                                </m:r>
                              </m:oMath>
                            </m:oMathPara>
                          </a14:m>
                          <a:endParaRPr lang="pt-B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85636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4475105"/>
                  </p:ext>
                </p:extLst>
              </p:nvPr>
            </p:nvGraphicFramePr>
            <p:xfrm>
              <a:off x="2974340" y="2105658"/>
              <a:ext cx="2715895" cy="21478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50645">
                      <a:extLst>
                        <a:ext uri="{9D8B030D-6E8A-4147-A177-3AD203B41FA5}">
                          <a16:colId xmlns:a16="http://schemas.microsoft.com/office/drawing/2014/main" val="403944716"/>
                        </a:ext>
                      </a:extLst>
                    </a:gridCol>
                    <a:gridCol w="1365250">
                      <a:extLst>
                        <a:ext uri="{9D8B030D-6E8A-4147-A177-3AD203B41FA5}">
                          <a16:colId xmlns:a16="http://schemas.microsoft.com/office/drawing/2014/main" val="3681124967"/>
                        </a:ext>
                      </a:extLst>
                    </a:gridCol>
                  </a:tblGrid>
                  <a:tr h="4803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Domain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1266" r="-1778" b="-34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840279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Surrouding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150943" r="-1778" b="-420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9728075"/>
                      </a:ext>
                    </a:extLst>
                  </a:tr>
                  <a:tr h="265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302273" r="-1778" b="-4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841923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Internal1 with DST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300000" r="-1778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697300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2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400000" r="-1778" b="-1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2256124"/>
                      </a:ext>
                    </a:extLst>
                  </a:tr>
                  <a:tr h="359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Internal 2 with DST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9111" t="-500000" r="-1778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5636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43418" y="4962206"/>
              <a:ext cx="5300345" cy="173863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99795">
                      <a:extLst>
                        <a:ext uri="{9D8B030D-6E8A-4147-A177-3AD203B41FA5}">
                          <a16:colId xmlns:a16="http://schemas.microsoft.com/office/drawing/2014/main" val="3965229858"/>
                        </a:ext>
                      </a:extLst>
                    </a:gridCol>
                    <a:gridCol w="1170305">
                      <a:extLst>
                        <a:ext uri="{9D8B030D-6E8A-4147-A177-3AD203B41FA5}">
                          <a16:colId xmlns:a16="http://schemas.microsoft.com/office/drawing/2014/main" val="573353997"/>
                        </a:ext>
                      </a:extLst>
                    </a:gridCol>
                    <a:gridCol w="1077595">
                      <a:extLst>
                        <a:ext uri="{9D8B030D-6E8A-4147-A177-3AD203B41FA5}">
                          <a16:colId xmlns:a16="http://schemas.microsoft.com/office/drawing/2014/main" val="1211429264"/>
                        </a:ext>
                      </a:extLst>
                    </a:gridCol>
                    <a:gridCol w="1076325">
                      <a:extLst>
                        <a:ext uri="{9D8B030D-6E8A-4147-A177-3AD203B41FA5}">
                          <a16:colId xmlns:a16="http://schemas.microsoft.com/office/drawing/2014/main" val="610892189"/>
                        </a:ext>
                      </a:extLst>
                    </a:gridCol>
                    <a:gridCol w="1076325">
                      <a:extLst>
                        <a:ext uri="{9D8B030D-6E8A-4147-A177-3AD203B41FA5}">
                          <a16:colId xmlns:a16="http://schemas.microsoft.com/office/drawing/2014/main" val="2384768746"/>
                        </a:ext>
                      </a:extLst>
                    </a:gridCol>
                  </a:tblGrid>
                  <a:tr h="8881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Tipo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Elementos envolventes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Elementos internos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05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Elementos internos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05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  <m:r>
                                    <a:rPr lang="pt-BR" sz="1100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Pontos internos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091069"/>
                      </a:ext>
                    </a:extLst>
                  </a:tr>
                  <a:tr h="3030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1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43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10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27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49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0931530"/>
                      </a:ext>
                    </a:extLst>
                  </a:tr>
                  <a:tr h="2737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2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172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40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108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67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7350130"/>
                      </a:ext>
                    </a:extLst>
                  </a:tr>
                  <a:tr h="2737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3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172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40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108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 dirty="0">
                              <a:effectLst/>
                            </a:rPr>
                            <a:t>234</a:t>
                          </a:r>
                          <a:endParaRPr lang="pt-BR" sz="105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69856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9878811"/>
                  </p:ext>
                </p:extLst>
              </p:nvPr>
            </p:nvGraphicFramePr>
            <p:xfrm>
              <a:off x="2943418" y="4962206"/>
              <a:ext cx="5300345" cy="173863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99795">
                      <a:extLst>
                        <a:ext uri="{9D8B030D-6E8A-4147-A177-3AD203B41FA5}">
                          <a16:colId xmlns:a16="http://schemas.microsoft.com/office/drawing/2014/main" val="3965229858"/>
                        </a:ext>
                      </a:extLst>
                    </a:gridCol>
                    <a:gridCol w="1170305">
                      <a:extLst>
                        <a:ext uri="{9D8B030D-6E8A-4147-A177-3AD203B41FA5}">
                          <a16:colId xmlns:a16="http://schemas.microsoft.com/office/drawing/2014/main" val="573353997"/>
                        </a:ext>
                      </a:extLst>
                    </a:gridCol>
                    <a:gridCol w="1077595">
                      <a:extLst>
                        <a:ext uri="{9D8B030D-6E8A-4147-A177-3AD203B41FA5}">
                          <a16:colId xmlns:a16="http://schemas.microsoft.com/office/drawing/2014/main" val="1211429264"/>
                        </a:ext>
                      </a:extLst>
                    </a:gridCol>
                    <a:gridCol w="1076325">
                      <a:extLst>
                        <a:ext uri="{9D8B030D-6E8A-4147-A177-3AD203B41FA5}">
                          <a16:colId xmlns:a16="http://schemas.microsoft.com/office/drawing/2014/main" val="610892189"/>
                        </a:ext>
                      </a:extLst>
                    </a:gridCol>
                    <a:gridCol w="1076325">
                      <a:extLst>
                        <a:ext uri="{9D8B030D-6E8A-4147-A177-3AD203B41FA5}">
                          <a16:colId xmlns:a16="http://schemas.microsoft.com/office/drawing/2014/main" val="2384768746"/>
                        </a:ext>
                      </a:extLst>
                    </a:gridCol>
                  </a:tblGrid>
                  <a:tr h="8881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Tipo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Elementos envolventes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2655" t="-1370" r="-202260" b="-10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92655" t="-1370" r="-102260" b="-10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Pontos internos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5091069"/>
                      </a:ext>
                    </a:extLst>
                  </a:tr>
                  <a:tr h="3030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1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43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10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27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49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0931530"/>
                      </a:ext>
                    </a:extLst>
                  </a:tr>
                  <a:tr h="2737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2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172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40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108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67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7350130"/>
                      </a:ext>
                    </a:extLst>
                  </a:tr>
                  <a:tr h="2737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Malha 3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172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40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>
                              <a:effectLst/>
                            </a:rPr>
                            <a:t>108</a:t>
                          </a:r>
                          <a:endParaRPr lang="pt-BR" sz="105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pt-BR" sz="1100" kern="1200" dirty="0">
                              <a:effectLst/>
                            </a:rPr>
                            <a:t>234</a:t>
                          </a:r>
                          <a:endParaRPr lang="pt-BR" sz="105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6985622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Imagem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63" y="1905000"/>
            <a:ext cx="3114800" cy="30205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1960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(8.5.4 da tese, pág. 151):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Curva de resposta MEF</a:t>
            </a:r>
            <a:endParaRPr 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Gráfico 6"/>
          <p:cNvGraphicFramePr/>
          <p:nvPr>
            <p:extLst/>
          </p:nvPr>
        </p:nvGraphicFramePr>
        <p:xfrm>
          <a:off x="3010217" y="2886075"/>
          <a:ext cx="6348096" cy="3771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Imagem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99" y="2886075"/>
            <a:ext cx="2402661" cy="228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92323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Loeffler, C. F.; Barcelos, H. M. Performance analysis of the direct integration technique for solving eigenvalue problems with non-regular domains. In: IBERO-LATIN AMERICAN CONGRESS ON COMPUTATIONAL METHODS IN ENGINEERING, 38., 2017, Santa Catarina. </a:t>
            </a:r>
            <a:r>
              <a:rPr lang="pt-BR" b="1" dirty="0">
                <a:solidFill>
                  <a:schemeClr val="tx1"/>
                </a:solidFill>
              </a:rPr>
              <a:t>Anais de CILAMCE 2017</a:t>
            </a:r>
            <a:r>
              <a:rPr lang="pt-BR" dirty="0">
                <a:solidFill>
                  <a:schemeClr val="tx1"/>
                </a:solidFill>
              </a:rPr>
              <a:t>. Santa Catarina: ABMEC, 2017. v. 1. p. 1-18.</a:t>
            </a:r>
            <a:endParaRPr lang="pt-BR" dirty="0"/>
          </a:p>
          <a:p>
            <a:pPr algn="just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1905000"/>
            <a:ext cx="4993801" cy="309812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8604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(8.5.4 da tese, pág. 151):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Resultados para o Erro relativo %</a:t>
            </a:r>
            <a:endParaRPr lang="pt-B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522215" y="6030952"/>
                <a:ext cx="214141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215" y="6030952"/>
                <a:ext cx="2141419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001005" y="6059219"/>
                <a:ext cx="285039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p>
                              </m:s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005" y="6059219"/>
                <a:ext cx="2850396" cy="404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8559226" y="6059219"/>
                <a:ext cx="333225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p>
                              </m:s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226" y="6059219"/>
                <a:ext cx="3332258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Gráfico 9"/>
          <p:cNvGraphicFramePr/>
          <p:nvPr>
            <p:extLst/>
          </p:nvPr>
        </p:nvGraphicFramePr>
        <p:xfrm>
          <a:off x="758009" y="2883932"/>
          <a:ext cx="3669830" cy="3083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010657581"/>
              </p:ext>
            </p:extLst>
          </p:nvPr>
        </p:nvGraphicFramePr>
        <p:xfrm>
          <a:off x="4558484" y="2883933"/>
          <a:ext cx="3669829" cy="308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575285853"/>
              </p:ext>
            </p:extLst>
          </p:nvPr>
        </p:nvGraphicFramePr>
        <p:xfrm>
          <a:off x="8358958" y="2883931"/>
          <a:ext cx="3669829" cy="3083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8084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(8.5.4 da tese, pág. 151):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Resultados para o Erro relativo %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723429" y="3036278"/>
            <a:ext cx="3970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 smtClean="0"/>
              <a:t>Linha de tendência exponencial obtida através do</a:t>
            </a:r>
          </a:p>
          <a:p>
            <a:pPr algn="ctr"/>
            <a:r>
              <a:rPr lang="pt-BR" sz="1200" b="1" dirty="0" smtClean="0"/>
              <a:t> software Excel</a:t>
            </a:r>
            <a:endParaRPr lang="pt-BR" sz="1200" dirty="0"/>
          </a:p>
        </p:txBody>
      </p:sp>
      <p:graphicFrame>
        <p:nvGraphicFramePr>
          <p:cNvPr id="7" name="Gráfico 6"/>
          <p:cNvGraphicFramePr/>
          <p:nvPr>
            <p:extLst/>
          </p:nvPr>
        </p:nvGraphicFramePr>
        <p:xfrm>
          <a:off x="1935158" y="3098806"/>
          <a:ext cx="5405186" cy="3254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áfico 9"/>
          <p:cNvGraphicFramePr/>
          <p:nvPr>
            <p:extLst/>
          </p:nvPr>
        </p:nvGraphicFramePr>
        <p:xfrm>
          <a:off x="7744688" y="3497944"/>
          <a:ext cx="3949700" cy="2855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7253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(8.5.3 da tese, pág. 145):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Resultados para o Erro relativo %</a:t>
            </a:r>
            <a:endParaRPr 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/>
          </p:nvPr>
        </p:nvGraphicFramePr>
        <p:xfrm>
          <a:off x="5176064" y="3270156"/>
          <a:ext cx="2715895" cy="33473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9801">
                  <a:extLst>
                    <a:ext uri="{9D8B030D-6E8A-4147-A177-3AD203B41FA5}">
                      <a16:colId xmlns:a16="http://schemas.microsoft.com/office/drawing/2014/main" val="1434747424"/>
                    </a:ext>
                  </a:extLst>
                </a:gridCol>
                <a:gridCol w="888047">
                  <a:extLst>
                    <a:ext uri="{9D8B030D-6E8A-4147-A177-3AD203B41FA5}">
                      <a16:colId xmlns:a16="http://schemas.microsoft.com/office/drawing/2014/main" val="1658278207"/>
                    </a:ext>
                  </a:extLst>
                </a:gridCol>
                <a:gridCol w="888047">
                  <a:extLst>
                    <a:ext uri="{9D8B030D-6E8A-4147-A177-3AD203B41FA5}">
                      <a16:colId xmlns:a16="http://schemas.microsoft.com/office/drawing/2014/main" val="45773559"/>
                    </a:ext>
                  </a:extLst>
                </a:gridCol>
              </a:tblGrid>
              <a:tr h="263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Espectro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Erro%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Função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397776"/>
                  </a:ext>
                </a:extLst>
              </a:tr>
              <a:tr h="2867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0,1144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83029"/>
                  </a:ext>
                </a:extLst>
              </a:tr>
              <a:tr h="234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0,2453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3052683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13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0,0089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478082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0,7083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036401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15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0,1799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446225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0,0102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0520440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0,3523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3054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0,3057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4755519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0,1546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241427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0,1610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RS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3891644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/>
          </p:nvPr>
        </p:nvGraphicFramePr>
        <p:xfrm>
          <a:off x="2460169" y="3270156"/>
          <a:ext cx="2715895" cy="33473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9801">
                  <a:extLst>
                    <a:ext uri="{9D8B030D-6E8A-4147-A177-3AD203B41FA5}">
                      <a16:colId xmlns:a16="http://schemas.microsoft.com/office/drawing/2014/main" val="1434747424"/>
                    </a:ext>
                  </a:extLst>
                </a:gridCol>
                <a:gridCol w="888047">
                  <a:extLst>
                    <a:ext uri="{9D8B030D-6E8A-4147-A177-3AD203B41FA5}">
                      <a16:colId xmlns:a16="http://schemas.microsoft.com/office/drawing/2014/main" val="1658278207"/>
                    </a:ext>
                  </a:extLst>
                </a:gridCol>
                <a:gridCol w="888047">
                  <a:extLst>
                    <a:ext uri="{9D8B030D-6E8A-4147-A177-3AD203B41FA5}">
                      <a16:colId xmlns:a16="http://schemas.microsoft.com/office/drawing/2014/main" val="45773559"/>
                    </a:ext>
                  </a:extLst>
                </a:gridCol>
              </a:tblGrid>
              <a:tr h="263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Espectro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Erro%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Função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397776"/>
                  </a:ext>
                </a:extLst>
              </a:tr>
              <a:tr h="2867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0,0140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683029"/>
                  </a:ext>
                </a:extLst>
              </a:tr>
              <a:tr h="234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0,0955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3052683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3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0,0616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478082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0,0295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036401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</a:rPr>
                        <a:t>5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0,0717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446225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0,1334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0520440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0,0624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3054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0,3725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4755519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0,3318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241427"/>
                  </a:ext>
                </a:extLst>
              </a:tr>
              <a:tr h="3181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0,0375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pt-B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5240950"/>
                  </a:ext>
                </a:extLst>
              </a:tr>
            </a:tbl>
          </a:graphicData>
        </a:graphic>
      </p:graphicFrame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4869930"/>
              </p:ext>
            </p:extLst>
          </p:nvPr>
        </p:nvGraphicFramePr>
        <p:xfrm>
          <a:off x="7997371" y="3270155"/>
          <a:ext cx="3947886" cy="3330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53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(8.5.3 da tese, pág. 145): Problema de autovalor: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</a:t>
            </a:r>
            <a:r>
              <a:rPr lang="pt-BR" b="1" i="1" u="sng" dirty="0" smtClean="0">
                <a:solidFill>
                  <a:schemeClr val="tx1"/>
                </a:solidFill>
              </a:rPr>
              <a:t>Conclusões</a:t>
            </a:r>
            <a:r>
              <a:rPr lang="pt-BR" b="1" i="1" dirty="0" smtClean="0">
                <a:solidFill>
                  <a:schemeClr val="tx1"/>
                </a:solidFill>
              </a:rPr>
              <a:t>      </a:t>
            </a:r>
            <a:endParaRPr lang="pt-BR" sz="3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 complexidade interferiu na característica das curvas de erro,</a:t>
            </a:r>
            <a:r>
              <a:rPr lang="pt-BR" dirty="0" smtClean="0">
                <a:solidFill>
                  <a:schemeClr val="tx1"/>
                </a:solidFill>
              </a:rPr>
              <a:t> contudo o problema foi bem resolvido pelo MECID com TSD.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As FBR utilizadas são recomendadas para este problema</a:t>
            </a:r>
            <a:r>
              <a:rPr lang="pt-BR" dirty="0" smtClean="0">
                <a:solidFill>
                  <a:schemeClr val="tx1"/>
                </a:solidFill>
              </a:rPr>
              <a:t> sendo que as FBR tipo Placa fina e de Wendland se destacaram conforme abaixo</a:t>
            </a:r>
            <a:r>
              <a:rPr lang="pt-BR" b="1" dirty="0" smtClean="0">
                <a:solidFill>
                  <a:schemeClr val="tx1"/>
                </a:solidFill>
              </a:rPr>
              <a:t>: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4457700" y="4245769"/>
          <a:ext cx="5803900" cy="1640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7437">
                  <a:extLst>
                    <a:ext uri="{9D8B030D-6E8A-4147-A177-3AD203B41FA5}">
                      <a16:colId xmlns:a16="http://schemas.microsoft.com/office/drawing/2014/main" val="842187826"/>
                    </a:ext>
                  </a:extLst>
                </a:gridCol>
                <a:gridCol w="1182961">
                  <a:extLst>
                    <a:ext uri="{9D8B030D-6E8A-4147-A177-3AD203B41FA5}">
                      <a16:colId xmlns:a16="http://schemas.microsoft.com/office/drawing/2014/main" val="1973975495"/>
                    </a:ext>
                  </a:extLst>
                </a:gridCol>
                <a:gridCol w="2273502">
                  <a:extLst>
                    <a:ext uri="{9D8B030D-6E8A-4147-A177-3AD203B41FA5}">
                      <a16:colId xmlns:a16="http://schemas.microsoft.com/office/drawing/2014/main" val="1044136401"/>
                    </a:ext>
                  </a:extLst>
                </a:gridCol>
              </a:tblGrid>
              <a:tr h="29193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tipo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quant.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espectros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80480"/>
                  </a:ext>
                </a:extLst>
              </a:tr>
              <a:tr h="52840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Radial Simples (RS)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 smtClean="0">
                          <a:effectLst/>
                        </a:rPr>
                        <a:t>11;20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9273347"/>
                  </a:ext>
                </a:extLst>
              </a:tr>
              <a:tr h="52840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Wendland (W)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9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 smtClean="0">
                          <a:effectLst/>
                        </a:rPr>
                        <a:t>7; 10; 13;14;15;16;17;18;19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312607"/>
                  </a:ext>
                </a:extLst>
              </a:tr>
              <a:tr h="29193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Placa Fina (PF)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 smtClean="0">
                          <a:effectLst/>
                        </a:rPr>
                        <a:t>1;2;3;4;5;6;8;9;12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8420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Considerações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finais</a:t>
            </a:r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747838"/>
            <a:ext cx="8915400" cy="3777622"/>
          </a:xfrm>
        </p:spPr>
        <p:txBody>
          <a:bodyPr>
            <a:noAutofit/>
          </a:bodyPr>
          <a:lstStyle/>
          <a:p>
            <a:pPr algn="just"/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b="1" dirty="0" smtClean="0">
                <a:solidFill>
                  <a:schemeClr val="tx1"/>
                </a:solidFill>
              </a:rPr>
              <a:t>ideia </a:t>
            </a:r>
            <a:r>
              <a:rPr lang="pt-BR" b="1" dirty="0">
                <a:solidFill>
                  <a:schemeClr val="tx1"/>
                </a:solidFill>
              </a:rPr>
              <a:t>original </a:t>
            </a:r>
            <a:r>
              <a:rPr lang="pt-BR" dirty="0">
                <a:solidFill>
                  <a:schemeClr val="tx1"/>
                </a:solidFill>
              </a:rPr>
              <a:t>de </a:t>
            </a:r>
            <a:r>
              <a:rPr lang="pt-BR" i="1" u="sng" dirty="0">
                <a:solidFill>
                  <a:schemeClr val="tx1"/>
                </a:solidFill>
              </a:rPr>
              <a:t>associar a formulação </a:t>
            </a:r>
            <a:r>
              <a:rPr lang="pt-BR" i="1" u="sng" dirty="0" smtClean="0">
                <a:solidFill>
                  <a:schemeClr val="tx1"/>
                </a:solidFill>
              </a:rPr>
              <a:t>do MECID </a:t>
            </a:r>
            <a:r>
              <a:rPr lang="pt-BR" i="1" u="sng" dirty="0">
                <a:solidFill>
                  <a:schemeClr val="tx1"/>
                </a:solidFill>
              </a:rPr>
              <a:t>com a recente técnica </a:t>
            </a:r>
            <a:r>
              <a:rPr lang="pt-BR" i="1" u="sng" dirty="0" smtClean="0">
                <a:solidFill>
                  <a:schemeClr val="tx1"/>
                </a:solidFill>
              </a:rPr>
              <a:t>TSD </a:t>
            </a:r>
            <a:r>
              <a:rPr lang="pt-BR" dirty="0">
                <a:solidFill>
                  <a:schemeClr val="tx1"/>
                </a:solidFill>
              </a:rPr>
              <a:t>em meios </a:t>
            </a:r>
            <a:r>
              <a:rPr lang="pt-BR" dirty="0" smtClean="0">
                <a:solidFill>
                  <a:schemeClr val="tx1"/>
                </a:solidFill>
              </a:rPr>
              <a:t>suavemente heterogêneos teve sucesso.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Apesar do </a:t>
            </a:r>
            <a:r>
              <a:rPr lang="pt-BR" b="1" dirty="0" smtClean="0">
                <a:solidFill>
                  <a:schemeClr val="tx1"/>
                </a:solidFill>
              </a:rPr>
              <a:t>problema correlato de Laplace </a:t>
            </a:r>
            <a:r>
              <a:rPr lang="pt-BR" dirty="0" smtClean="0">
                <a:solidFill>
                  <a:schemeClr val="tx1"/>
                </a:solidFill>
              </a:rPr>
              <a:t>ter sido abordado em todos os problemas,  </a:t>
            </a:r>
            <a:r>
              <a:rPr lang="pt-BR" b="1" dirty="0" smtClean="0">
                <a:solidFill>
                  <a:schemeClr val="tx1"/>
                </a:solidFill>
              </a:rPr>
              <a:t>o MECID </a:t>
            </a:r>
            <a:r>
              <a:rPr lang="pt-BR" dirty="0" smtClean="0">
                <a:solidFill>
                  <a:schemeClr val="tx1"/>
                </a:solidFill>
              </a:rPr>
              <a:t>em conjunto com a </a:t>
            </a:r>
            <a:r>
              <a:rPr lang="pt-BR" b="1" dirty="0" smtClean="0">
                <a:solidFill>
                  <a:schemeClr val="tx1"/>
                </a:solidFill>
              </a:rPr>
              <a:t>TSD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b="1" dirty="0" smtClean="0">
                <a:solidFill>
                  <a:schemeClr val="tx1"/>
                </a:solidFill>
              </a:rPr>
              <a:t>garantiram a precisão </a:t>
            </a:r>
            <a:r>
              <a:rPr lang="pt-BR" dirty="0" smtClean="0">
                <a:solidFill>
                  <a:schemeClr val="tx1"/>
                </a:solidFill>
              </a:rPr>
              <a:t>dos valores encontrados quando comparados com o MEF. </a:t>
            </a:r>
          </a:p>
          <a:p>
            <a:pPr marL="0" indent="0" algn="just">
              <a:buNone/>
            </a:pPr>
            <a:endParaRPr lang="pt-BR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829942"/>
                  </p:ext>
                </p:extLst>
              </p:nvPr>
            </p:nvGraphicFramePr>
            <p:xfrm>
              <a:off x="986972" y="3636649"/>
              <a:ext cx="10953070" cy="19458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57932">
                      <a:extLst>
                        <a:ext uri="{9D8B030D-6E8A-4147-A177-3AD203B41FA5}">
                          <a16:colId xmlns:a16="http://schemas.microsoft.com/office/drawing/2014/main" val="842187826"/>
                        </a:ext>
                      </a:extLst>
                    </a:gridCol>
                    <a:gridCol w="2636591">
                      <a:extLst>
                        <a:ext uri="{9D8B030D-6E8A-4147-A177-3AD203B41FA5}">
                          <a16:colId xmlns:a16="http://schemas.microsoft.com/office/drawing/2014/main" val="1973975495"/>
                        </a:ext>
                      </a:extLst>
                    </a:gridCol>
                    <a:gridCol w="3421957">
                      <a:extLst>
                        <a:ext uri="{9D8B030D-6E8A-4147-A177-3AD203B41FA5}">
                          <a16:colId xmlns:a16="http://schemas.microsoft.com/office/drawing/2014/main" val="1044136401"/>
                        </a:ext>
                      </a:extLst>
                    </a:gridCol>
                    <a:gridCol w="2636590">
                      <a:extLst>
                        <a:ext uri="{9D8B030D-6E8A-4147-A177-3AD203B41FA5}">
                          <a16:colId xmlns:a16="http://schemas.microsoft.com/office/drawing/2014/main" val="3075719128"/>
                        </a:ext>
                      </a:extLst>
                    </a:gridCol>
                  </a:tblGrid>
                  <a:tr h="291936"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Equações de governo</a:t>
                          </a:r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Problema fundamental correlato</a:t>
                          </a:r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1" u="none" strike="noStrike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Problema fundamental de Laplace aplicado</a:t>
                          </a:r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2080480"/>
                      </a:ext>
                    </a:extLst>
                  </a:tr>
                  <a:tr h="52840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Helmholtz homogêneo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ii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p>
                                        <m:r>
                                          <a:rPr lang="pt-BR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d>
                                  <m:d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𝑖𝑖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p>
                                        <m:r>
                                          <a:rPr lang="pt-BR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∆(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𝑖𝑖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pt-BR" sz="14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39273347"/>
                      </a:ext>
                    </a:extLst>
                  </a:tr>
                  <a:tr h="52840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Laplace heterogêneo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d>
                                      <m:d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 b="0" i="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 i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a:rPr lang="en-GB" sz="1400" i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 i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 b="0" i="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r>
                                      <a:rPr lang="en-GB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]</m:t>
                                    </m:r>
                                  </m:e>
                                  <m:sub>
                                    <m:r>
                                      <a:rPr lang="en-GB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=0</m:t>
                                </m:r>
                              </m:oMath>
                            </m:oMathPara>
                          </a14:m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d>
                                      <m:d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 b="0" i="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pt-BR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 b="0" i="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r>
                                      <a:rPr lang="en-GB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]</m:t>
                                    </m:r>
                                  </m:e>
                                  <m:sub>
                                    <m:r>
                                      <a:rPr lang="en-GB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=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∆(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𝑖𝑖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pt-BR" sz="14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056312607"/>
                      </a:ext>
                    </a:extLst>
                  </a:tr>
                  <a:tr h="29193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Helmholtz heterogêneo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 i="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sz="1400" i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sz="1400" i="0">
                                                <a:latin typeface="Cambria Math" panose="02040503050406030204" pitchFamily="18" charset="0"/>
                                              </a:rPr>
                                              <m:t>u</m:t>
                                            </m:r>
                                          </m:e>
                                          <m:sub>
                                            <m:r>
                                              <a:rPr lang="pt-BR" sz="1400" i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sz="1400" i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sz="1400" i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pt-BR" sz="1400" i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p>
                                    <m: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pt-BR" sz="1400" i="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  <m:d>
                                  <m:d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pt-BR" sz="1400" i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d>
                                  <m:d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 i="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sz="1400" i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pt-BR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B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pt-B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400" b="0" i="0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p>
                                    <m: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pt-BR" sz="1400" i="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  <m:d>
                                  <m:d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∆(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𝑖𝑖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pt-BR" sz="14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pt-B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8420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829942"/>
                  </p:ext>
                </p:extLst>
              </p:nvPr>
            </p:nvGraphicFramePr>
            <p:xfrm>
              <a:off x="986972" y="3636649"/>
              <a:ext cx="10953070" cy="19458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57932">
                      <a:extLst>
                        <a:ext uri="{9D8B030D-6E8A-4147-A177-3AD203B41FA5}">
                          <a16:colId xmlns:a16="http://schemas.microsoft.com/office/drawing/2014/main" val="842187826"/>
                        </a:ext>
                      </a:extLst>
                    </a:gridCol>
                    <a:gridCol w="2636591">
                      <a:extLst>
                        <a:ext uri="{9D8B030D-6E8A-4147-A177-3AD203B41FA5}">
                          <a16:colId xmlns:a16="http://schemas.microsoft.com/office/drawing/2014/main" val="1973975495"/>
                        </a:ext>
                      </a:extLst>
                    </a:gridCol>
                    <a:gridCol w="3421957">
                      <a:extLst>
                        <a:ext uri="{9D8B030D-6E8A-4147-A177-3AD203B41FA5}">
                          <a16:colId xmlns:a16="http://schemas.microsoft.com/office/drawing/2014/main" val="1044136401"/>
                        </a:ext>
                      </a:extLst>
                    </a:gridCol>
                    <a:gridCol w="2636590">
                      <a:extLst>
                        <a:ext uri="{9D8B030D-6E8A-4147-A177-3AD203B41FA5}">
                          <a16:colId xmlns:a16="http://schemas.microsoft.com/office/drawing/2014/main" val="3075719128"/>
                        </a:ext>
                      </a:extLst>
                    </a:gridCol>
                  </a:tblGrid>
                  <a:tr h="436245"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</a:rPr>
                            <a:t>Equações de governo</a:t>
                          </a:r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Problema fundamental correlato</a:t>
                          </a:r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1" u="none" strike="noStrike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Problema fundamental de Laplace aplicado</a:t>
                          </a:r>
                          <a:endParaRPr lang="pt-B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2080480"/>
                      </a:ext>
                    </a:extLst>
                  </a:tr>
                  <a:tr h="52840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Helmholtz homogêneo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6111" t="-91954" r="-230787" b="-187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43060" t="-91954" r="-77402" b="-187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15473" t="-91954" r="-462" b="-1873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9273347"/>
                      </a:ext>
                    </a:extLst>
                  </a:tr>
                  <a:tr h="52840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Laplace heterogêneo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6111" t="-191954" r="-230787" b="-87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43060" t="-191954" r="-77402" b="-87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15473" t="-191954" r="-462" b="-873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6312607"/>
                      </a:ext>
                    </a:extLst>
                  </a:tr>
                  <a:tr h="45275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Helmholtz heterogêneo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6111" t="-343243" r="-230787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43060" t="-343243" r="-77402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15473" t="-343243" r="-462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4201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9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Considerações</a:t>
            </a:r>
            <a:r>
              <a:rPr lang="en-GB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finais</a:t>
            </a:r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747838"/>
            <a:ext cx="8915400" cy="3777622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chemeClr val="tx1"/>
                </a:solidFill>
              </a:rPr>
              <a:t>A </a:t>
            </a:r>
            <a:r>
              <a:rPr lang="pt-BR" b="1" dirty="0" smtClean="0">
                <a:solidFill>
                  <a:schemeClr val="tx1"/>
                </a:solidFill>
              </a:rPr>
              <a:t>linearização da propriedade K(X)</a:t>
            </a:r>
            <a:r>
              <a:rPr lang="pt-BR" dirty="0" smtClean="0">
                <a:solidFill>
                  <a:schemeClr val="tx1"/>
                </a:solidFill>
              </a:rPr>
              <a:t> durante o processo de integração, </a:t>
            </a:r>
            <a:r>
              <a:rPr lang="pt-BR" b="1" dirty="0" smtClean="0">
                <a:solidFill>
                  <a:schemeClr val="tx1"/>
                </a:solidFill>
              </a:rPr>
              <a:t>facilitou o desenvolvimento das integrais </a:t>
            </a:r>
            <a:r>
              <a:rPr lang="pt-BR" dirty="0" smtClean="0">
                <a:solidFill>
                  <a:schemeClr val="tx1"/>
                </a:solidFill>
              </a:rPr>
              <a:t>analíticas, assim como a construção do código numérico.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Foram obtidos </a:t>
            </a:r>
            <a:r>
              <a:rPr lang="pt-BR" b="1" dirty="0" smtClean="0">
                <a:solidFill>
                  <a:schemeClr val="tx1"/>
                </a:solidFill>
              </a:rPr>
              <a:t>resultados excelentes </a:t>
            </a:r>
            <a:r>
              <a:rPr lang="pt-BR" dirty="0" smtClean="0">
                <a:solidFill>
                  <a:schemeClr val="tx1"/>
                </a:solidFill>
              </a:rPr>
              <a:t>durante a abordagem do </a:t>
            </a:r>
            <a:r>
              <a:rPr lang="pt-BR" b="1" dirty="0" smtClean="0">
                <a:solidFill>
                  <a:schemeClr val="tx1"/>
                </a:solidFill>
              </a:rPr>
              <a:t>problema direto (Laplace generalizado)</a:t>
            </a:r>
            <a:r>
              <a:rPr lang="pt-BR" dirty="0" smtClean="0">
                <a:solidFill>
                  <a:schemeClr val="tx1"/>
                </a:solidFill>
              </a:rPr>
              <a:t> assim como do problema de </a:t>
            </a:r>
            <a:r>
              <a:rPr lang="pt-BR" b="1" dirty="0" smtClean="0">
                <a:solidFill>
                  <a:schemeClr val="tx1"/>
                </a:solidFill>
              </a:rPr>
              <a:t>autovalor associado à equação de Helmholtz.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A evolução da </a:t>
            </a:r>
            <a:r>
              <a:rPr lang="pt-BR" b="1" dirty="0" smtClean="0">
                <a:solidFill>
                  <a:schemeClr val="tx1"/>
                </a:solidFill>
              </a:rPr>
              <a:t>complexidade dos problemas</a:t>
            </a:r>
            <a:r>
              <a:rPr lang="pt-BR" dirty="0" smtClean="0">
                <a:solidFill>
                  <a:schemeClr val="tx1"/>
                </a:solidFill>
              </a:rPr>
              <a:t>, tanto na </a:t>
            </a:r>
            <a:r>
              <a:rPr lang="pt-BR" b="1" dirty="0" smtClean="0">
                <a:solidFill>
                  <a:schemeClr val="tx1"/>
                </a:solidFill>
              </a:rPr>
              <a:t>geometria</a:t>
            </a:r>
            <a:r>
              <a:rPr lang="pt-BR" dirty="0" smtClean="0">
                <a:solidFill>
                  <a:schemeClr val="tx1"/>
                </a:solidFill>
              </a:rPr>
              <a:t> quanto nas </a:t>
            </a:r>
            <a:r>
              <a:rPr lang="pt-BR" b="1" dirty="0" smtClean="0">
                <a:solidFill>
                  <a:schemeClr val="tx1"/>
                </a:solidFill>
              </a:rPr>
              <a:t>funções constitutivas</a:t>
            </a:r>
            <a:r>
              <a:rPr lang="pt-BR" dirty="0" smtClean="0">
                <a:solidFill>
                  <a:schemeClr val="tx1"/>
                </a:solidFill>
              </a:rPr>
              <a:t>, exigiu a realização de testes com </a:t>
            </a:r>
            <a:r>
              <a:rPr lang="pt-BR" b="1" dirty="0" smtClean="0">
                <a:solidFill>
                  <a:schemeClr val="tx1"/>
                </a:solidFill>
              </a:rPr>
              <a:t>funções de base radial</a:t>
            </a:r>
            <a:r>
              <a:rPr lang="pt-BR" dirty="0" smtClean="0">
                <a:solidFill>
                  <a:schemeClr val="tx1"/>
                </a:solidFill>
              </a:rPr>
              <a:t>, onde </a:t>
            </a:r>
            <a:r>
              <a:rPr lang="pt-BR" b="1" dirty="0" smtClean="0">
                <a:solidFill>
                  <a:schemeClr val="tx1"/>
                </a:solidFill>
              </a:rPr>
              <a:t>cada uma teve a sua relevância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É forte a influência do processo de discretização, pois </a:t>
            </a:r>
            <a:r>
              <a:rPr lang="pt-BR" b="1" dirty="0" smtClean="0">
                <a:solidFill>
                  <a:schemeClr val="tx1"/>
                </a:solidFill>
              </a:rPr>
              <a:t>a inclusão de pontos internos interpolantes representa </a:t>
            </a:r>
            <a:r>
              <a:rPr lang="pt-BR" dirty="0" smtClean="0">
                <a:solidFill>
                  <a:schemeClr val="tx1"/>
                </a:solidFill>
              </a:rPr>
              <a:t>com mais intensidade as </a:t>
            </a:r>
            <a:r>
              <a:rPr lang="pt-BR" b="1" dirty="0" smtClean="0">
                <a:solidFill>
                  <a:schemeClr val="tx1"/>
                </a:solidFill>
              </a:rPr>
              <a:t>integrais de domínios interpoladas no processo.</a:t>
            </a:r>
          </a:p>
        </p:txBody>
      </p:sp>
    </p:spTree>
    <p:extLst>
      <p:ext uri="{BB962C8B-B14F-4D97-AF65-F5344CB8AC3E}">
        <p14:creationId xmlns:p14="http://schemas.microsoft.com/office/powerpoint/2010/main" val="23581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Trabalhos futuros</a:t>
            </a:r>
            <a:endParaRPr lang="pt-B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747838"/>
                <a:ext cx="9312502" cy="3777622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 desenvolvimento do modelo Heterogêneo permite encontrar soluções numéricas para vários problemas físicos escalares aplicando a MECID, como por exemplo:</a:t>
                </a:r>
              </a:p>
              <a:p>
                <a:pPr marL="0" indent="0" algn="just">
                  <a:buNone/>
                </a:pPr>
                <a:endParaRPr lang="pt-BR" sz="2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Equação de </a:t>
                </a: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LAPLACE totalmente heterogêneo em 2D </a:t>
                </a:r>
                <a:r>
                  <a:rPr lang="pt-B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 3D</a:t>
                </a:r>
              </a:p>
              <a:p>
                <a:pPr marL="0" indent="0" algn="just">
                  <a:buNone/>
                </a:pPr>
                <a:r>
                  <a:rPr lang="pt-BR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pt-B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r>
                          <a:rPr lang="pt-B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</m:sub>
                    </m:sSub>
                    <m:r>
                      <a:rPr lang="pt-BR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pPr marL="0" indent="0" algn="just">
                  <a:buNone/>
                </a:pPr>
                <a:endParaRPr lang="pt-B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Equação </a:t>
                </a: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Poisson em 2D e 3D</a:t>
                </a:r>
                <a:endParaRPr lang="pt-B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</m:sub>
                    </m:sSub>
                    <m: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 com fonte constante.</a:t>
                </a:r>
              </a:p>
              <a:p>
                <a:pPr marL="0" indent="0" algn="just">
                  <a:buNone/>
                </a:pP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</m:sub>
                    </m:sSub>
                    <m: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 fonte variável.</a:t>
                </a:r>
              </a:p>
              <a:p>
                <a:pPr marL="0" indent="0" algn="just">
                  <a:buNone/>
                </a:pPr>
                <a:endParaRPr lang="pt-B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pt-B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Equação </a:t>
                </a: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 Helmholtz com fonte 2D </a:t>
                </a:r>
                <a:r>
                  <a:rPr lang="pt-B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 </a:t>
                </a: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</a:t>
                </a:r>
                <a:endParaRPr lang="pt-B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pt-BR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</m:sub>
                    </m:sSub>
                    <m: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σ</m:t>
                    </m:r>
                    <m:d>
                      <m:d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</m:oMath>
                </a14:m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fonte constante.</a:t>
                </a:r>
                <a:endParaRPr lang="pt-B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pt-BR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X</m:t>
                            </m:r>
                          </m:e>
                        </m:d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</m:sub>
                    </m:sSub>
                    <m: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m:rPr>
                        <m:sty m:val="p"/>
                      </m:rPr>
                      <a:rPr lang="pt-BR" sz="16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σ</m:t>
                    </m:r>
                    <m:d>
                      <m:d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m:rPr>
                        <m:sty m:val="p"/>
                      </m:rP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a:rPr lang="pt-BR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 </a:t>
                </a:r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fonte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variável.</a:t>
                </a:r>
                <a:endParaRPr lang="pt-B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747838"/>
                <a:ext cx="9312502" cy="3777622"/>
              </a:xfrm>
              <a:blipFill>
                <a:blip r:embed="rId3"/>
                <a:stretch>
                  <a:fillRect l="-458" t="-969" r="-524" b="-226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7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Trabalhos futuros</a:t>
            </a:r>
            <a:endParaRPr lang="pt-B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92925" y="1791381"/>
                <a:ext cx="10034504" cy="3777622"/>
              </a:xfrm>
            </p:spPr>
            <p:txBody>
              <a:bodyPr>
                <a:noAutofit/>
              </a:bodyPr>
              <a:lstStyle/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Equação </a:t>
                </a:r>
                <a:r>
                  <a:rPr lang="pt-B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 Difusão-Convecção </a:t>
                </a: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 2D </a:t>
                </a:r>
                <a:r>
                  <a:rPr lang="pt-B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 </a:t>
                </a: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</a:t>
                </a:r>
              </a:p>
              <a:p>
                <a:pPr marL="0" indent="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sSub>
                      <m:sSub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𝜐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 sem fonte.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𝜐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a:rPr lang="pt-B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 fonte, variável ou não.</a:t>
                </a:r>
                <a:endParaRPr lang="pt-B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spcBef>
                    <a:spcPts val="0"/>
                  </a:spcBef>
                  <a:buNone/>
                </a:pPr>
                <a:endParaRPr lang="pt-B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pt-B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Equação da </a:t>
                </a: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Difusão-Convecção-reação em 2D </a:t>
                </a:r>
                <a:r>
                  <a:rPr lang="pt-B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 </a:t>
                </a: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</a:t>
                </a:r>
                <a:endParaRPr lang="pt-B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pt-BR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𝜐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d>
                      <m:dPr>
                        <m:ctrlP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)=0</m:t>
                    </m:r>
                  </m:oMath>
                </a14:m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 sem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fonte com termo reativo variável ou não</a:t>
                </a:r>
                <a:endParaRPr lang="pt-B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pt-BR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𝜐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d>
                      <m:d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m:rPr>
                        <m:sty m:val="p"/>
                      </m:rPr>
                      <a:rPr lang="pt-BR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pt-BR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a:rPr lang="pt-BR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 </a:t>
                </a:r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fonte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 </a:t>
                </a:r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termo reativo </a:t>
                </a: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variáveis ou não.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pt-B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equação da onda (caso Transiente)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pt-BR" sz="16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sSub>
                          <m:sSub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b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pt-B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acc>
                      <m:accPr>
                        <m:chr m:val="̈"/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pt-B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pt-B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pt-B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pt-B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pt-B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pt-B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Aplicações em meios infinitos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pt-BR" sz="16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			</a:t>
                </a:r>
                <a:r>
                  <a:rPr lang="pt-BR" sz="1600" i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.... </a:t>
                </a:r>
                <a:r>
                  <a:rPr lang="pt-BR" sz="1600" b="1" i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dentre outros, pois o campo de aplicação é vasto.</a:t>
                </a:r>
                <a:endParaRPr lang="pt-BR" sz="16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1791381"/>
                <a:ext cx="10034504" cy="3777622"/>
              </a:xfr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4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Demais publicações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590" y="1793298"/>
            <a:ext cx="4183398" cy="401012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54071" y="1423966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2017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410" y="1740234"/>
            <a:ext cx="4291780" cy="275985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990386" y="1423966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2018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51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Demais publicações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454071" y="1423966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2018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9050750" y="1326096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2019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88" y="1793298"/>
            <a:ext cx="4267200" cy="44291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68" y="1712335"/>
            <a:ext cx="47244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Equação de Governo: Helmholtz 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ii</m:t>
                        </m:r>
                      </m:sub>
                    </m:sSub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Problema e solução fundamental de Laplace (Brebbia; Walker, 1980)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)=−∆(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>
                    <a:solidFill>
                      <a:schemeClr val="tx1"/>
                    </a:solidFill>
                  </a:rPr>
                  <a:t>;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p>
                        <m:r>
                          <a:rPr lang="pt-B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;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𝐥𝐧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O desenvolvimento do MEC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dΓ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dΓ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Regularização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dΓ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dΓ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</m:d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 b="-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-5400000">
            <a:off x="7037901" y="4349472"/>
            <a:ext cx="238899" cy="32033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Esquerda 7"/>
          <p:cNvSpPr/>
          <p:nvPr/>
        </p:nvSpPr>
        <p:spPr>
          <a:xfrm rot="-5400000">
            <a:off x="10101200" y="4723258"/>
            <a:ext cx="238899" cy="24303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51458" y="6106507"/>
                <a:ext cx="2277996" cy="6476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400" b="1" dirty="0" smtClean="0"/>
                  <a:t>Objetivo 2:</a:t>
                </a:r>
              </a:p>
              <a:p>
                <a:pPr algn="ctr"/>
                <a:endParaRPr lang="pt-BR" sz="700" dirty="0" smtClean="0"/>
              </a:p>
              <a:p>
                <a:pPr algn="ctr"/>
                <a:r>
                  <a:rPr lang="pt-BR" sz="1400" dirty="0" smtClean="0"/>
                  <a:t>Aplicar o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pt-BR" sz="14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4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14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pt-BR" sz="1400" b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sz="14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58" y="6106507"/>
                <a:ext cx="2277996" cy="647613"/>
              </a:xfrm>
              <a:prstGeom prst="rect">
                <a:avLst/>
              </a:prstGeom>
              <a:blipFill>
                <a:blip r:embed="rId4"/>
                <a:stretch>
                  <a:fillRect l="-535" t="-1887" b="-47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6440647" y="6129411"/>
            <a:ext cx="1433405" cy="6309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pt-BR" sz="1400" b="1" dirty="0" smtClean="0"/>
              <a:t>Objetivo 1:</a:t>
            </a:r>
          </a:p>
          <a:p>
            <a:pPr algn="ctr"/>
            <a:endParaRPr lang="pt-BR" sz="700" dirty="0" smtClean="0"/>
          </a:p>
          <a:p>
            <a:pPr algn="ctr"/>
            <a:r>
              <a:rPr lang="pt-BR" sz="1400" dirty="0" smtClean="0"/>
              <a:t>Aplicar MECID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0686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Demais publicações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454071" y="1423966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2019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8990386" y="1423966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2019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63" y="1740234"/>
            <a:ext cx="4848225" cy="49434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86" y="1740234"/>
            <a:ext cx="4716414" cy="265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Agradecimentos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166790"/>
            <a:ext cx="7465475" cy="377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Referências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Barbosa, J. P.; Loeffler, C. F.; Barcelos, H. M. Determinação de autovalores em problemas escalares setorialmente homogêneos tridimensionais pelo MEC. In: CONGRESSO NACIONAL DE MATEMÁTICA APLICADA E COMPUTACIONAL, 39., 2019, Uberlândia. </a:t>
            </a:r>
            <a:r>
              <a:rPr lang="pt-BR" sz="1400" b="1" dirty="0">
                <a:solidFill>
                  <a:schemeClr val="tx1"/>
                </a:solidFill>
              </a:rPr>
              <a:t>Anais eletrônicos CNMAC 2019</a:t>
            </a:r>
            <a:r>
              <a:rPr lang="pt-BR" sz="1400" dirty="0">
                <a:solidFill>
                  <a:schemeClr val="tx1"/>
                </a:solidFill>
              </a:rPr>
              <a:t>. [</a:t>
            </a:r>
            <a:r>
              <a:rPr lang="pt-BR" sz="1400" i="1" dirty="0" err="1">
                <a:solidFill>
                  <a:schemeClr val="tx1"/>
                </a:solidFill>
              </a:rPr>
              <a:t>S.l</a:t>
            </a:r>
            <a:r>
              <a:rPr lang="pt-BR" sz="1400" i="1" dirty="0">
                <a:solidFill>
                  <a:schemeClr val="tx1"/>
                </a:solidFill>
              </a:rPr>
              <a:t>.: s.n</a:t>
            </a:r>
            <a:r>
              <a:rPr lang="pt-BR" sz="1400" dirty="0" smtClean="0">
                <a:solidFill>
                  <a:schemeClr val="tx1"/>
                </a:solidFill>
              </a:rPr>
              <a:t>.].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pt-BR" sz="12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BARCELOS, Hercules de Melo. </a:t>
            </a:r>
            <a:r>
              <a:rPr lang="pt-BR" sz="1400" b="1" dirty="0">
                <a:solidFill>
                  <a:schemeClr val="tx1"/>
                </a:solidFill>
              </a:rPr>
              <a:t>Comparação de desempenho entre a formulação direta do Método dos Elementos de Contorno com funções radiais e o Método dos Elementos Finitos em problemas de Poisson e Helmholtz.</a:t>
            </a:r>
            <a:r>
              <a:rPr lang="pt-BR" sz="1400" dirty="0">
                <a:solidFill>
                  <a:schemeClr val="tx1"/>
                </a:solidFill>
              </a:rPr>
              <a:t> 2014. 118 f. Dissertação (Mestrado em Engenharia Mecânica) – Programa de Pós-Graduação em Engenharia Mecânica, Universidade Federal do Espírito Santo, Espírito Santo, 2014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pt-BR" sz="12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Barcelos, H. M.; Loeffler, C. F.; Barbosa, J. P. O MECID com funções de base radial na solução do problema de Laplace em meios suavemente não homogêneos. In: CONGRESSO NACIONAL DE MATEMÁTICA APLICADA E COMPUTACIONAL, 38., 2018, Campinas. </a:t>
            </a:r>
            <a:r>
              <a:rPr lang="pt-BR" sz="1400" b="1" dirty="0">
                <a:solidFill>
                  <a:schemeClr val="tx1"/>
                </a:solidFill>
              </a:rPr>
              <a:t>Anais eletrônicos CNMAC 2018</a:t>
            </a:r>
            <a:r>
              <a:rPr lang="pt-BR" sz="1400" dirty="0">
                <a:solidFill>
                  <a:schemeClr val="tx1"/>
                </a:solidFill>
              </a:rPr>
              <a:t>. Disponível em: &lt; https://proceedings.sbmac.org.br/sbmac/article/view/2257&gt;.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01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pt-BR" sz="12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Barcelos, H. M.; Loeffler, C. F. The direct interpolation boundary element method applied to smoothly inhomogeneous Laplace’s problems.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105, n.1, p. 155–164, Aug. 2019a. </a:t>
            </a:r>
            <a:r>
              <a:rPr lang="pt-BR" sz="1400" dirty="0">
                <a:solidFill>
                  <a:schemeClr val="tx1"/>
                </a:solidFill>
              </a:rPr>
              <a:t>Disponível em: &lt; https://doi.org/10.1016/j.enganabound.2019.04.014&gt;. Acesso em: 02 nov. 2019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altLang="pt-BR" sz="1400" dirty="0" smtClean="0">
              <a:solidFill>
                <a:schemeClr val="tx1"/>
              </a:solidFill>
              <a:latin typeface="Arial Unicode MS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altLang="pt-BR" sz="1400" dirty="0" smtClean="0">
              <a:solidFill>
                <a:schemeClr val="tx1"/>
              </a:solidFill>
              <a:latin typeface="Arial Unicode MS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 smtClean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0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Referências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Barcelos, H. M.; Loeffler, C. F.; Lara, L. O. C. O Método dos Elementos de Contorno com Interpolação Direta aplicado a meios suavemente heterogêneos utilizando a técnica de superposição de domínios. </a:t>
            </a:r>
            <a:r>
              <a:rPr lang="en-US" sz="1400" dirty="0">
                <a:solidFill>
                  <a:schemeClr val="tx1"/>
                </a:solidFill>
              </a:rPr>
              <a:t>In: IBERO-LATIN AMERICAN CONGRESS ON COMPUTATIONAL METHODS IN ENGINEERING, 40., 2019b, Natal. </a:t>
            </a:r>
            <a:r>
              <a:rPr lang="en-US" sz="1400" b="1" dirty="0">
                <a:solidFill>
                  <a:schemeClr val="tx1"/>
                </a:solidFill>
              </a:rPr>
              <a:t>Anais de CILAMCE 2019</a:t>
            </a:r>
            <a:r>
              <a:rPr lang="en-US" sz="1400" dirty="0">
                <a:solidFill>
                  <a:schemeClr val="tx1"/>
                </a:solidFill>
              </a:rPr>
              <a:t>. [</a:t>
            </a:r>
            <a:r>
              <a:rPr lang="en-US" sz="1400" i="1" dirty="0" err="1">
                <a:solidFill>
                  <a:schemeClr val="tx1"/>
                </a:solidFill>
              </a:rPr>
              <a:t>S.l.</a:t>
            </a:r>
            <a:r>
              <a:rPr lang="en-US" sz="1400" i="1" dirty="0">
                <a:solidFill>
                  <a:schemeClr val="tx1"/>
                </a:solidFill>
              </a:rPr>
              <a:t>: </a:t>
            </a:r>
            <a:r>
              <a:rPr lang="en-US" sz="1400" i="1" dirty="0" err="1">
                <a:solidFill>
                  <a:schemeClr val="tx1"/>
                </a:solidFill>
              </a:rPr>
              <a:t>s.n</a:t>
            </a:r>
            <a:r>
              <a:rPr lang="en-US" sz="1400" dirty="0">
                <a:solidFill>
                  <a:schemeClr val="tx1"/>
                </a:solidFill>
              </a:rPr>
              <a:t>.].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Barcelos</a:t>
            </a:r>
            <a:r>
              <a:rPr lang="en-US" sz="1400" dirty="0">
                <a:solidFill>
                  <a:schemeClr val="tx1"/>
                </a:solidFill>
              </a:rPr>
              <a:t>, H. M.; Loeffler, C. F.; Lara, L. O. C. A novel Boundary Element model for solving stationary inhomogeneous heat </a:t>
            </a:r>
            <a:r>
              <a:rPr lang="en-US" sz="1400" dirty="0" err="1">
                <a:solidFill>
                  <a:schemeClr val="tx1"/>
                </a:solidFill>
              </a:rPr>
              <a:t>condution</a:t>
            </a:r>
            <a:r>
              <a:rPr lang="en-US" sz="1400" dirty="0">
                <a:solidFill>
                  <a:schemeClr val="tx1"/>
                </a:solidFill>
              </a:rPr>
              <a:t> problems. </a:t>
            </a:r>
            <a:r>
              <a:rPr lang="pt-BR" sz="1400" dirty="0">
                <a:solidFill>
                  <a:schemeClr val="tx1"/>
                </a:solidFill>
              </a:rPr>
              <a:t>In: Metrologia, 10., 2019c, Florianópolis. </a:t>
            </a:r>
            <a:r>
              <a:rPr lang="pt-BR" sz="1400" b="1" dirty="0">
                <a:solidFill>
                  <a:schemeClr val="tx1"/>
                </a:solidFill>
              </a:rPr>
              <a:t>Anais do Metrologia 2019</a:t>
            </a:r>
            <a:r>
              <a:rPr lang="pt-BR" sz="1400" dirty="0">
                <a:solidFill>
                  <a:schemeClr val="tx1"/>
                </a:solidFill>
              </a:rPr>
              <a:t>. [</a:t>
            </a:r>
            <a:r>
              <a:rPr lang="pt-BR" sz="1400" i="1" dirty="0" err="1">
                <a:solidFill>
                  <a:schemeClr val="tx1"/>
                </a:solidFill>
              </a:rPr>
              <a:t>S.l</a:t>
            </a:r>
            <a:r>
              <a:rPr lang="pt-BR" sz="1400" i="1" dirty="0">
                <a:solidFill>
                  <a:schemeClr val="tx1"/>
                </a:solidFill>
              </a:rPr>
              <a:t>.: s.n</a:t>
            </a:r>
            <a:r>
              <a:rPr lang="pt-BR" sz="1400" dirty="0">
                <a:solidFill>
                  <a:schemeClr val="tx1"/>
                </a:solidFill>
              </a:rPr>
              <a:t>.].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 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BARCELOS, Hercules de Melo. </a:t>
            </a:r>
            <a:r>
              <a:rPr lang="pt-BR" sz="1400" b="1" dirty="0">
                <a:solidFill>
                  <a:schemeClr val="tx1"/>
                </a:solidFill>
              </a:rPr>
              <a:t>O Método dos Elementos de Contorno com Interpolação Direta aplicado à solução de problemas escalares funcionais em duas dimensões.</a:t>
            </a:r>
            <a:r>
              <a:rPr lang="pt-BR" sz="1400" dirty="0">
                <a:solidFill>
                  <a:schemeClr val="tx1"/>
                </a:solidFill>
              </a:rPr>
              <a:t> 2019d. 184 f. Tese (Doutorado em Engenharia Mecânica) – Programa de Pós-Graduação em Engenharia Mecânica, Universidade Federal do Espírito Santo, Espírito Santo, 2019.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BATHE, K. J. </a:t>
            </a:r>
            <a:r>
              <a:rPr lang="en-US" sz="1400" b="1" dirty="0">
                <a:solidFill>
                  <a:schemeClr val="tx1"/>
                </a:solidFill>
              </a:rPr>
              <a:t>Finite Element Procedures</a:t>
            </a:r>
            <a:r>
              <a:rPr lang="en-US" sz="1400" dirty="0">
                <a:solidFill>
                  <a:schemeClr val="tx1"/>
                </a:solidFill>
              </a:rPr>
              <a:t>. New Jersey: Prentice Hall, 1996.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</a:rPr>
              <a:t>Bertolani</a:t>
            </a:r>
            <a:r>
              <a:rPr lang="en-US" sz="1400" dirty="0">
                <a:solidFill>
                  <a:schemeClr val="tx1"/>
                </a:solidFill>
              </a:rPr>
              <a:t>, Marcos </a:t>
            </a:r>
            <a:r>
              <a:rPr lang="en-US" sz="1400" dirty="0" err="1">
                <a:solidFill>
                  <a:schemeClr val="tx1"/>
                </a:solidFill>
              </a:rPr>
              <a:t>Neves</a:t>
            </a:r>
            <a:r>
              <a:rPr lang="en-US" sz="1400" b="1" dirty="0">
                <a:solidFill>
                  <a:schemeClr val="tx1"/>
                </a:solidFill>
              </a:rPr>
              <a:t>. </a:t>
            </a:r>
            <a:r>
              <a:rPr lang="pt-BR" sz="1400" b="1" dirty="0">
                <a:solidFill>
                  <a:schemeClr val="tx1"/>
                </a:solidFill>
              </a:rPr>
              <a:t>Funções de base radial de suporte global e compacto na aproximação de superfícies</a:t>
            </a:r>
            <a:r>
              <a:rPr lang="pt-BR" sz="1400" dirty="0">
                <a:solidFill>
                  <a:schemeClr val="tx1"/>
                </a:solidFill>
              </a:rPr>
              <a:t>. 2010. 85 f Dissertação (Mestrado em Engenharia Mecânica) – Programa de Pós-Graduação em Engenharia Mecânica, Universidade Federal do Espírito Santo, Espírito Santo, 2010.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altLang="pt-BR" sz="1400" dirty="0" smtClean="0">
              <a:solidFill>
                <a:schemeClr val="tx1"/>
              </a:solidFill>
              <a:latin typeface="Arial Unicode MS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 smtClean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5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BRAGA, C. L. R. </a:t>
            </a:r>
            <a:r>
              <a:rPr lang="pt-BR" sz="1400" b="1" dirty="0">
                <a:solidFill>
                  <a:schemeClr val="tx1"/>
                </a:solidFill>
              </a:rPr>
              <a:t>Notas de física matemática</a:t>
            </a:r>
            <a:r>
              <a:rPr lang="pt-BR" sz="1400" dirty="0">
                <a:solidFill>
                  <a:schemeClr val="tx1"/>
                </a:solidFill>
              </a:rPr>
              <a:t>. São Paulo: Editora Livraria da Física, 2006.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 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BREBBIA</a:t>
            </a:r>
            <a:r>
              <a:rPr lang="en-US" sz="1400" dirty="0">
                <a:solidFill>
                  <a:schemeClr val="tx1"/>
                </a:solidFill>
              </a:rPr>
              <a:t>, C. A.; Walker, S. </a:t>
            </a:r>
            <a:r>
              <a:rPr lang="en-US" sz="1400" b="1" dirty="0">
                <a:solidFill>
                  <a:schemeClr val="tx1"/>
                </a:solidFill>
              </a:rPr>
              <a:t>Boundary Element Techniques in Engineering</a:t>
            </a:r>
            <a:r>
              <a:rPr lang="en-US" sz="1400" dirty="0">
                <a:solidFill>
                  <a:schemeClr val="tx1"/>
                </a:solidFill>
              </a:rPr>
              <a:t>. London: </a:t>
            </a:r>
            <a:r>
              <a:rPr lang="en-US" sz="1400" dirty="0" err="1">
                <a:solidFill>
                  <a:schemeClr val="tx1"/>
                </a:solidFill>
              </a:rPr>
              <a:t>Butterworths</a:t>
            </a:r>
            <a:r>
              <a:rPr lang="en-US" sz="1400" dirty="0">
                <a:solidFill>
                  <a:schemeClr val="tx1"/>
                </a:solidFill>
              </a:rPr>
              <a:t>, 1980.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BREBBIA, C. A.; Telles, J. C. F.; Wrobel, L. C. </a:t>
            </a:r>
            <a:r>
              <a:rPr lang="en-US" sz="1400" b="1" dirty="0">
                <a:solidFill>
                  <a:schemeClr val="tx1"/>
                </a:solidFill>
              </a:rPr>
              <a:t>Boundary element techniques</a:t>
            </a:r>
            <a:r>
              <a:rPr lang="en-US" sz="1400" dirty="0">
                <a:solidFill>
                  <a:schemeClr val="tx1"/>
                </a:solidFill>
              </a:rPr>
              <a:t>. Berlin: Springer-Verlag, 1984.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it-IT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it-IT" sz="1400" dirty="0" smtClean="0">
                <a:solidFill>
                  <a:schemeClr val="tx1"/>
                </a:solidFill>
              </a:rPr>
              <a:t>BREBBIA</a:t>
            </a:r>
            <a:r>
              <a:rPr lang="it-IT" sz="1400" dirty="0">
                <a:solidFill>
                  <a:schemeClr val="tx1"/>
                </a:solidFill>
              </a:rPr>
              <a:t>, C. A.; </a:t>
            </a:r>
            <a:r>
              <a:rPr lang="en-US" sz="1400" dirty="0">
                <a:solidFill>
                  <a:schemeClr val="tx1"/>
                </a:solidFill>
              </a:rPr>
              <a:t>Domínguez, J. </a:t>
            </a:r>
            <a:r>
              <a:rPr lang="en-US" sz="1400" b="1" dirty="0">
                <a:solidFill>
                  <a:schemeClr val="tx1"/>
                </a:solidFill>
              </a:rPr>
              <a:t>The boundary elements method: </a:t>
            </a:r>
            <a:r>
              <a:rPr lang="en-US" sz="1400" dirty="0">
                <a:solidFill>
                  <a:schemeClr val="tx1"/>
                </a:solidFill>
              </a:rPr>
              <a:t>an Introductory Course.  Southampton: WIT Press, 1998. 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BUHMANN, M. D. </a:t>
            </a:r>
            <a:r>
              <a:rPr lang="en-US" sz="1400" b="1" dirty="0">
                <a:solidFill>
                  <a:schemeClr val="tx1"/>
                </a:solidFill>
              </a:rPr>
              <a:t>Radial basis function</a:t>
            </a:r>
            <a:r>
              <a:rPr lang="en-US" sz="1400" dirty="0">
                <a:solidFill>
                  <a:schemeClr val="tx1"/>
                </a:solidFill>
              </a:rPr>
              <a:t>: Theory and implementations. </a:t>
            </a:r>
            <a:r>
              <a:rPr lang="pt-BR" sz="1400" dirty="0">
                <a:solidFill>
                  <a:schemeClr val="tx1"/>
                </a:solidFill>
              </a:rPr>
              <a:t>Cambridge: </a:t>
            </a:r>
            <a:r>
              <a:rPr lang="pt-BR" sz="1400" dirty="0" err="1">
                <a:solidFill>
                  <a:schemeClr val="tx1"/>
                </a:solidFill>
              </a:rPr>
              <a:t>University</a:t>
            </a:r>
            <a:r>
              <a:rPr lang="pt-BR" sz="1400" dirty="0">
                <a:solidFill>
                  <a:schemeClr val="tx1"/>
                </a:solidFill>
              </a:rPr>
              <a:t> Press, 2003.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BULCÃO, André. </a:t>
            </a:r>
            <a:r>
              <a:rPr lang="pt-BR" sz="1400" b="1" dirty="0">
                <a:solidFill>
                  <a:schemeClr val="tx1"/>
                </a:solidFill>
              </a:rPr>
              <a:t>Formulação do Método dos Elementos de Contorno com dupla reciprocidade usando elementos de ordem superior aplicada a problemas de campo escalar generalizado.</a:t>
            </a:r>
            <a:r>
              <a:rPr lang="pt-BR" sz="1400" dirty="0">
                <a:solidFill>
                  <a:schemeClr val="tx1"/>
                </a:solidFill>
              </a:rPr>
              <a:t> 1999. 263 f. Dissertação (Mestrado em Engenharia Mecânica) – Programa de Pós-Graduação em Engenharia Mecânica, Universidade Federal do Espírito Santo, Espírito Santo, 1999.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BUTKOV, E. </a:t>
            </a:r>
            <a:r>
              <a:rPr lang="en-US" sz="1400" b="1" dirty="0">
                <a:solidFill>
                  <a:schemeClr val="tx1"/>
                </a:solidFill>
              </a:rPr>
              <a:t>Mathematical Physics</a:t>
            </a:r>
            <a:r>
              <a:rPr lang="en-US" sz="1400" dirty="0">
                <a:solidFill>
                  <a:schemeClr val="tx1"/>
                </a:solidFill>
              </a:rPr>
              <a:t>. Massachusetts: Addison-Wesley, 1973.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5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Cavalcanti, M. C.,; Telles, J. C. F. Biot’s consolidation theory-application of BEM with time independent fundamental solutions for </a:t>
            </a:r>
            <a:r>
              <a:rPr lang="en-US" sz="1400" dirty="0" err="1">
                <a:solidFill>
                  <a:schemeClr val="tx1"/>
                </a:solidFill>
              </a:rPr>
              <a:t>poro</a:t>
            </a:r>
            <a:r>
              <a:rPr lang="en-US" sz="1400" dirty="0">
                <a:solidFill>
                  <a:schemeClr val="tx1"/>
                </a:solidFill>
              </a:rPr>
              <a:t>-elastic saturated media.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27, n. 2, p. 145–157, Feb. 2003. </a:t>
            </a:r>
            <a:r>
              <a:rPr lang="en-US" sz="1400" dirty="0" err="1">
                <a:solidFill>
                  <a:schemeClr val="tx1"/>
                </a:solidFill>
              </a:rPr>
              <a:t>Disponível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&lt;https://doi.org/10.1016/S0955-7997(02)00092-9&gt;.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02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altLang="pt-BR" sz="1400" dirty="0">
              <a:solidFill>
                <a:schemeClr val="tx1"/>
              </a:solidFill>
              <a:latin typeface="Arial Unicode MS"/>
            </a:endParaRPr>
          </a:p>
          <a:p>
            <a:pPr algn="just">
              <a:spcBef>
                <a:spcPts val="0"/>
              </a:spcBef>
            </a:pPr>
            <a:endParaRPr lang="pt-BR" altLang="pt-BR" sz="1400" dirty="0">
              <a:solidFill>
                <a:schemeClr val="tx1"/>
              </a:solidFill>
              <a:latin typeface="Arial Unicode MS"/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Chen, C. S.; Brebbia, C. A.; Power, H. Dual reciprocity method using compactly supported radial basis functions. </a:t>
            </a:r>
            <a:r>
              <a:rPr lang="en-US" sz="1400" b="1" dirty="0">
                <a:solidFill>
                  <a:schemeClr val="tx1"/>
                </a:solidFill>
              </a:rPr>
              <a:t>Numerical Method in Biomedical Engineering</a:t>
            </a:r>
            <a:r>
              <a:rPr lang="en-US" sz="1400" dirty="0">
                <a:solidFill>
                  <a:schemeClr val="tx1"/>
                </a:solidFill>
              </a:rPr>
              <a:t>, United Kingdom, v. 15, n. 1, p. 137-150, Mar. 1999. </a:t>
            </a:r>
            <a:r>
              <a:rPr lang="pt-BR" sz="1400" dirty="0">
                <a:solidFill>
                  <a:schemeClr val="tx1"/>
                </a:solidFill>
              </a:rPr>
              <a:t>Disponível em: &lt;https://onlinelibrary.wiley.com/doi/abs/10.1002/%28SICI%2910990887%28199902%2915%3A2%3C137%3A%3AAID-NM233%3E3.0.CO%3B2-9&gt;.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03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COURANT</a:t>
            </a:r>
            <a:r>
              <a:rPr lang="en-US" sz="1400" dirty="0">
                <a:solidFill>
                  <a:schemeClr val="tx1"/>
                </a:solidFill>
              </a:rPr>
              <a:t>, R.; John, F. </a:t>
            </a:r>
            <a:r>
              <a:rPr lang="en-US" sz="1400" b="1" dirty="0">
                <a:solidFill>
                  <a:schemeClr val="tx1"/>
                </a:solidFill>
              </a:rPr>
              <a:t>Introduction to calculus e analysis</a:t>
            </a:r>
            <a:r>
              <a:rPr lang="en-US" sz="1400" dirty="0">
                <a:solidFill>
                  <a:schemeClr val="tx1"/>
                </a:solidFill>
              </a:rPr>
              <a:t>. New York: John Wiley &amp; Sons, 1974.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Dan, M.L.; Mansur, W.J.; Peters, F.C. A BEM based methodology to solve inverse problems considering fictitious background media.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66, n.1, p. 109–118, May. 2016. </a:t>
            </a:r>
            <a:r>
              <a:rPr lang="pt-BR" sz="1400" dirty="0">
                <a:solidFill>
                  <a:schemeClr val="tx1"/>
                </a:solidFill>
              </a:rPr>
              <a:t>Disponível em: &lt; https://doi.org/10.1016/j.enganabound.2016.01.011 &gt;. Acesso em: 02 nov. 2019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spcBef>
                <a:spcPts val="0"/>
              </a:spcBef>
            </a:pPr>
            <a:endParaRPr lang="pt-BR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FASSHAUER, G. E. </a:t>
            </a:r>
            <a:r>
              <a:rPr lang="en-US" sz="1400" b="1" dirty="0" err="1">
                <a:solidFill>
                  <a:schemeClr val="tx1"/>
                </a:solidFill>
              </a:rPr>
              <a:t>Meshfree</a:t>
            </a:r>
            <a:r>
              <a:rPr lang="en-US" sz="1400" b="1" dirty="0">
                <a:solidFill>
                  <a:schemeClr val="tx1"/>
                </a:solidFill>
              </a:rPr>
              <a:t> Approximation Methods with MATLAB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pt-BR" sz="1400" dirty="0">
                <a:solidFill>
                  <a:schemeClr val="tx1"/>
                </a:solidFill>
              </a:rPr>
              <a:t>Singapura: World </a:t>
            </a:r>
            <a:r>
              <a:rPr lang="pt-BR" sz="1400" dirty="0" err="1">
                <a:solidFill>
                  <a:schemeClr val="tx1"/>
                </a:solidFill>
              </a:rPr>
              <a:t>Scientific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Publishing</a:t>
            </a:r>
            <a:r>
              <a:rPr lang="pt-BR" sz="1400" dirty="0">
                <a:solidFill>
                  <a:schemeClr val="tx1"/>
                </a:solidFill>
              </a:rPr>
              <a:t>, 2007.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 </a:t>
            </a:r>
          </a:p>
          <a:p>
            <a:pPr algn="just">
              <a:spcBef>
                <a:spcPts val="0"/>
              </a:spcBef>
            </a:pPr>
            <a:endParaRPr lang="pt-BR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1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Referências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pt-BR" sz="1400" dirty="0" smtClean="0">
                <a:solidFill>
                  <a:schemeClr val="tx1"/>
                </a:solidFill>
              </a:rPr>
              <a:t>FERNANDES, Fábio Coutinho</a:t>
            </a:r>
            <a:r>
              <a:rPr lang="pt-BR" sz="1400" b="1" dirty="0" smtClean="0">
                <a:solidFill>
                  <a:schemeClr val="tx1"/>
                </a:solidFill>
              </a:rPr>
              <a:t>. Soluções analíticas de problemas de campo escalar dinâmicos homogêneos e não homogêneos</a:t>
            </a:r>
            <a:r>
              <a:rPr lang="pt-BR" sz="1400" dirty="0" smtClean="0">
                <a:solidFill>
                  <a:schemeClr val="tx1"/>
                </a:solidFill>
              </a:rPr>
              <a:t>. 2012. 90 f. Monografia ( Graduação em Engenharia Mecânica) – Departamento de Engenharia Mecânica, Universidade Federal do Espírito Santo, Espírito Santo, 2012.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 </a:t>
            </a: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Gao, X. W.; Zhang, C. H.; </a:t>
            </a:r>
            <a:r>
              <a:rPr lang="en-US" sz="1400" dirty="0" err="1">
                <a:solidFill>
                  <a:schemeClr val="tx1"/>
                </a:solidFill>
              </a:rPr>
              <a:t>Guo</a:t>
            </a:r>
            <a:r>
              <a:rPr lang="en-US" sz="1400" dirty="0">
                <a:solidFill>
                  <a:schemeClr val="tx1"/>
                </a:solidFill>
              </a:rPr>
              <a:t>, L. Boundary-only element solutions of 2D and 3D nonlinear and nonhomogeneous elastic problems.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31, n. 12, p. 974–982, Dec. 2007. </a:t>
            </a:r>
            <a:r>
              <a:rPr lang="pt-BR" sz="1400" dirty="0">
                <a:solidFill>
                  <a:schemeClr val="tx1"/>
                </a:solidFill>
              </a:rPr>
              <a:t>Disponível em: &lt;https://doi.org/10.1016/j.enganabound.2007.05.002&gt;. Acesso em: 02 nov. 2019.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</a:rPr>
              <a:t>Harrouni</a:t>
            </a:r>
            <a:r>
              <a:rPr lang="en-US" sz="1400" dirty="0">
                <a:solidFill>
                  <a:schemeClr val="tx1"/>
                </a:solidFill>
              </a:rPr>
              <a:t>, K. E.; </a:t>
            </a:r>
            <a:r>
              <a:rPr lang="en-US" sz="1400" dirty="0" err="1">
                <a:solidFill>
                  <a:schemeClr val="tx1"/>
                </a:solidFill>
              </a:rPr>
              <a:t>Ouazar</a:t>
            </a:r>
            <a:r>
              <a:rPr lang="en-US" sz="1400" dirty="0">
                <a:solidFill>
                  <a:schemeClr val="tx1"/>
                </a:solidFill>
              </a:rPr>
              <a:t>, D.; Wrobel, L. C.; Cheng, A. H. D. Global interpolation function based DRBEM applied to Darcy’s flow in heterogeneous media.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16, n. 3, p. 281–285, Oct. 1995. </a:t>
            </a:r>
            <a:r>
              <a:rPr lang="en-US" sz="1400" dirty="0" err="1">
                <a:solidFill>
                  <a:schemeClr val="tx1"/>
                </a:solidFill>
              </a:rPr>
              <a:t>Disponível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&lt; https://doi.org/10.1016/0955-7997(95)00072-0 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02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 smtClean="0">
                <a:solidFill>
                  <a:schemeClr val="tx1"/>
                </a:solidFill>
              </a:rPr>
              <a:t>Karur</a:t>
            </a:r>
            <a:r>
              <a:rPr lang="en-US" sz="1400" dirty="0">
                <a:solidFill>
                  <a:schemeClr val="tx1"/>
                </a:solidFill>
              </a:rPr>
              <a:t>, S. R.; Ramachandran, P. Radial basis Function Approximation in the dual reciprocity method. </a:t>
            </a:r>
            <a:r>
              <a:rPr lang="en-US" sz="1400" b="1" dirty="0">
                <a:solidFill>
                  <a:schemeClr val="tx1"/>
                </a:solidFill>
              </a:rPr>
              <a:t>Mathematical and Computer Modelling, </a:t>
            </a:r>
            <a:r>
              <a:rPr lang="en-US" sz="1400" dirty="0">
                <a:solidFill>
                  <a:schemeClr val="tx1"/>
                </a:solidFill>
              </a:rPr>
              <a:t>United Kingdom, v. 20, n. 7 p. 59–70, Oct. 1994. </a:t>
            </a:r>
            <a:r>
              <a:rPr lang="pt-BR" sz="1400" dirty="0">
                <a:solidFill>
                  <a:schemeClr val="tx1"/>
                </a:solidFill>
              </a:rPr>
              <a:t>Disponível em: &lt;https://www.sciencedirect.com/science /</a:t>
            </a:r>
            <a:r>
              <a:rPr lang="pt-BR" sz="1400" dirty="0" err="1">
                <a:solidFill>
                  <a:schemeClr val="tx1"/>
                </a:solidFill>
              </a:rPr>
              <a:t>article</a:t>
            </a:r>
            <a:r>
              <a:rPr lang="pt-BR" sz="1400" dirty="0">
                <a:solidFill>
                  <a:schemeClr val="tx1"/>
                </a:solidFill>
              </a:rPr>
              <a:t>/</a:t>
            </a:r>
            <a:r>
              <a:rPr lang="pt-BR" sz="1400" dirty="0" err="1">
                <a:solidFill>
                  <a:schemeClr val="tx1"/>
                </a:solidFill>
              </a:rPr>
              <a:t>pii</a:t>
            </a:r>
            <a:r>
              <a:rPr lang="pt-BR" sz="1400" dirty="0">
                <a:solidFill>
                  <a:schemeClr val="tx1"/>
                </a:solidFill>
              </a:rPr>
              <a:t>/0895717794900701&gt;.  Acesso em: 03 nov. 2019.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1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Referências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Kassab</a:t>
            </a:r>
            <a:r>
              <a:rPr lang="en-US" sz="1400" dirty="0">
                <a:solidFill>
                  <a:schemeClr val="tx1"/>
                </a:solidFill>
              </a:rPr>
              <a:t>, A. J.; Divo, E. A generalized boundary integral equation for isotropic heat conduction with spatially varying thermal conductivity.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18, n. 4, p. 273–286, Dec. 1996. </a:t>
            </a:r>
            <a:r>
              <a:rPr lang="en-US" sz="1400" dirty="0" err="1">
                <a:solidFill>
                  <a:schemeClr val="tx1"/>
                </a:solidFill>
              </a:rPr>
              <a:t>Disponível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&lt; https://doi.org/10.1016/S0955-7997(96)00057-4&gt;.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02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KYTHE, P. C. </a:t>
            </a:r>
            <a:r>
              <a:rPr lang="en-US" sz="1400" b="1" dirty="0">
                <a:solidFill>
                  <a:schemeClr val="tx1"/>
                </a:solidFill>
              </a:rPr>
              <a:t>Introduction to Boundary Element Methods</a:t>
            </a:r>
            <a:r>
              <a:rPr lang="en-US" sz="1400" dirty="0">
                <a:solidFill>
                  <a:schemeClr val="tx1"/>
                </a:solidFill>
              </a:rPr>
              <a:t>. Florida: CRC Press, 1995.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KREITH F. </a:t>
            </a:r>
            <a:r>
              <a:rPr lang="en-US" sz="1400" b="1" dirty="0">
                <a:solidFill>
                  <a:schemeClr val="tx1"/>
                </a:solidFill>
              </a:rPr>
              <a:t>Principles of Heat Transfer. </a:t>
            </a:r>
            <a:r>
              <a:rPr lang="en-US" sz="1400" dirty="0">
                <a:solidFill>
                  <a:schemeClr val="tx1"/>
                </a:solidFill>
              </a:rPr>
              <a:t>New York: </a:t>
            </a:r>
            <a:r>
              <a:rPr lang="en-US" sz="1400" dirty="0" err="1">
                <a:solidFill>
                  <a:schemeClr val="tx1"/>
                </a:solidFill>
              </a:rPr>
              <a:t>Intext</a:t>
            </a:r>
            <a:r>
              <a:rPr lang="en-US" sz="1400" dirty="0">
                <a:solidFill>
                  <a:schemeClr val="tx1"/>
                </a:solidFill>
              </a:rPr>
              <a:t>, 1973.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Lara, L. O. C. et al. The technique of domain superposition to solve piecewise homogeneous elastic problems.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94, n. 1, p. 1-9, Sept. 2018. </a:t>
            </a:r>
            <a:r>
              <a:rPr lang="pt-BR" sz="1400" dirty="0">
                <a:solidFill>
                  <a:schemeClr val="tx1"/>
                </a:solidFill>
              </a:rPr>
              <a:t>Disponível em: &lt; https://doi.org/10.1016/j.enganabound.2018.05.009&gt;. Acesso em: 02 nov. 2019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LOEFFLER, Carlos Friedrich. </a:t>
            </a:r>
            <a:r>
              <a:rPr lang="pt-BR" sz="1400" b="1" dirty="0">
                <a:solidFill>
                  <a:schemeClr val="tx1"/>
                </a:solidFill>
              </a:rPr>
              <a:t>Uma formulação alternativa do Método dos Elementos de Contorno aplicada a problemas de campo escalar</a:t>
            </a:r>
            <a:r>
              <a:rPr lang="pt-BR" sz="1400" dirty="0">
                <a:solidFill>
                  <a:schemeClr val="tx1"/>
                </a:solidFill>
              </a:rPr>
              <a:t>. 1988. 156 f. Tese (Doutorado em Engenharia Civil) – Programa de Pós-Graduação em Engenharia Civil, Universidade Federal do Rio de Janeiro, Rio de Janeiro, 1988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5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Loeffler, C. F.; Mansur W J. Solução de Problemas Calor Transiente em Regiões Infinitas Através do Método dos Elementos de Contorno com dupla Reciprocidade. </a:t>
            </a:r>
            <a:r>
              <a:rPr lang="pt-BR" b="1" dirty="0">
                <a:solidFill>
                  <a:schemeClr val="tx1"/>
                </a:solidFill>
              </a:rPr>
              <a:t>Revista Brasileira de Ciências Mecânicas, </a:t>
            </a:r>
            <a:r>
              <a:rPr lang="pt-BR" dirty="0">
                <a:solidFill>
                  <a:schemeClr val="tx1"/>
                </a:solidFill>
              </a:rPr>
              <a:t>Rio de janeiro, v. 10, n. 2, p. 161-172, Maio. 1988. Disponível em: &lt;http://revistas.abcm.org.br/indexed/vol_x-n_02_-1988.pdf &gt;. Acesso em: 02 nov. 2019.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Loeffler, C. F. Modelos mecânicos derivados da equação de campo escalar generalizada. </a:t>
            </a:r>
            <a:r>
              <a:rPr lang="pt-BR" b="1" dirty="0">
                <a:solidFill>
                  <a:schemeClr val="tx1"/>
                </a:solidFill>
              </a:rPr>
              <a:t>Revista militar de ciência e tecnologia,</a:t>
            </a:r>
            <a:r>
              <a:rPr lang="pt-BR" dirty="0">
                <a:solidFill>
                  <a:schemeClr val="tx1"/>
                </a:solidFill>
              </a:rPr>
              <a:t> Rio de Janeiro, v. 9, n. 1, p. 24-38,  1993. Disponível em: &lt;http://rmct.ime.eb.br/edicoes.html&gt;. Acesso em: 02 nov. 2019. 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pt-BR" dirty="0">
                <a:solidFill>
                  <a:schemeClr val="tx1"/>
                </a:solidFill>
              </a:rPr>
              <a:t> 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Loeffler, C. F.; Mansur W J. </a:t>
            </a:r>
            <a:r>
              <a:rPr lang="en-US" b="1" dirty="0">
                <a:solidFill>
                  <a:schemeClr val="tx1"/>
                </a:solidFill>
              </a:rPr>
              <a:t>Quasi-dual reciprocity boundary element formulation for incompressible flow</a:t>
            </a:r>
            <a:r>
              <a:rPr lang="en-US" dirty="0">
                <a:solidFill>
                  <a:schemeClr val="tx1"/>
                </a:solidFill>
              </a:rPr>
              <a:t>: application to the diffusive-</a:t>
            </a:r>
            <a:r>
              <a:rPr lang="en-US" dirty="0" err="1">
                <a:solidFill>
                  <a:schemeClr val="tx1"/>
                </a:solidFill>
              </a:rPr>
              <a:t>advective</a:t>
            </a:r>
            <a:r>
              <a:rPr lang="en-US" dirty="0">
                <a:solidFill>
                  <a:schemeClr val="tx1"/>
                </a:solidFill>
              </a:rPr>
              <a:t> equation. </a:t>
            </a:r>
            <a:r>
              <a:rPr lang="en-US" b="1" dirty="0">
                <a:solidFill>
                  <a:schemeClr val="tx1"/>
                </a:solidFill>
              </a:rPr>
              <a:t>International Journal for Numerical Methods in Engineering, </a:t>
            </a:r>
            <a:r>
              <a:rPr lang="en-US" dirty="0">
                <a:solidFill>
                  <a:schemeClr val="tx1"/>
                </a:solidFill>
              </a:rPr>
              <a:t>United Kingdom, v. 58, n. 8, p. 1167–1186, Aug. 2003. </a:t>
            </a:r>
            <a:r>
              <a:rPr lang="pt-BR" dirty="0">
                <a:solidFill>
                  <a:schemeClr val="tx1"/>
                </a:solidFill>
              </a:rPr>
              <a:t>Disponível em: &lt; https://onlinelibrary.wiley.com/doi/abs/10.1002/nme.813 &gt;. Acesso em: 02 nov. 2019.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pt-BR" dirty="0">
                <a:solidFill>
                  <a:schemeClr val="tx1"/>
                </a:solidFill>
              </a:rPr>
              <a:t> 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Loeffler, C. F.; Pereira, R. D. Aplicação de Técnica da Quase-Dupla Reciprocidade no Método dos Elementos de Contorno aos Meios Contínuos Não -Homogêneos. In: CONGRESSO IBEROLATINOAMERICANO DE MECÂNICA COMPUTACIONAL, 25., 2005, Recife. </a:t>
            </a:r>
            <a:r>
              <a:rPr lang="pt-BR" b="1" dirty="0">
                <a:solidFill>
                  <a:schemeClr val="tx1"/>
                </a:solidFill>
              </a:rPr>
              <a:t>Anais de CILAMCE 2004</a:t>
            </a:r>
            <a:r>
              <a:rPr lang="pt-BR" dirty="0">
                <a:solidFill>
                  <a:schemeClr val="tx1"/>
                </a:solidFill>
              </a:rPr>
              <a:t>. Recife: ABMEC, 2014. v. 1. p. 1-10.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Loeffler, C. F.; Pereira, M. P.; Barcelos, H. M. Determinação de autovalores usando a técnica de interpolação direta com funções de base radial do Método dos Elementos de contorno. In: CONGRESSO IBEROLATINOAMERICANO DE MECÂNICA COMPUTACIONAL, 35., 2014, Fortaleza. </a:t>
            </a:r>
            <a:r>
              <a:rPr lang="pt-BR" b="1" dirty="0">
                <a:solidFill>
                  <a:schemeClr val="tx1"/>
                </a:solidFill>
              </a:rPr>
              <a:t>Anais de CILAMCE 2014</a:t>
            </a:r>
            <a:r>
              <a:rPr lang="pt-BR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Fortaleza: ABMEC, 2014. v. 1. p. 1-14.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Loeffler, C. F et al. Direct use of radial basis interpolation functions for modelling source terms with the boundary element method.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50, n. 1, p. 97–108, Jan. 2015a. </a:t>
            </a:r>
            <a:r>
              <a:rPr lang="pt-BR" sz="1400" dirty="0">
                <a:solidFill>
                  <a:schemeClr val="tx1"/>
                </a:solidFill>
              </a:rPr>
              <a:t>Disponível em: &lt; https://doi.org/10.1016/j.enganabound.2014.07.007 &gt;. Acesso em: 02 nov. 2019.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Loeffler, C. F. et al. Solving Helmholtz problems with the boundary element method using direct radial basis function interpolation.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61, n. 1, p. 218–225, Dec. 2015b. </a:t>
            </a:r>
            <a:r>
              <a:rPr lang="pt-BR" sz="1400" dirty="0">
                <a:solidFill>
                  <a:schemeClr val="tx1"/>
                </a:solidFill>
              </a:rPr>
              <a:t>Disponível em: &lt;https://doi.org/10.1016/j.enganabound.2015.07.013&gt;. Acesso em: 02 nov. 2019.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Loeffler, C. F.; Mansur, W. J. Sub-regions without subdomain partition with boundary elements.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71, n. 1,  p. 169–173, Oct. 2016. </a:t>
            </a:r>
            <a:r>
              <a:rPr lang="pt-BR" sz="1400" dirty="0">
                <a:solidFill>
                  <a:schemeClr val="tx1"/>
                </a:solidFill>
              </a:rPr>
              <a:t>Disponível em: &lt; https://doi.org/10.1016/j.enganabound. 2016.07.018 &gt;. Acesso em: 02 nov. 2019.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Loeffler, C. F.; Andrade, A. J. C. Comparison between the classical Sub Regions Technique and a New Approach with Domain Superposition to solve sectorial inhomogeneous Laplace’s Problems. </a:t>
            </a:r>
            <a:r>
              <a:rPr lang="pt-BR" sz="1400" b="1" dirty="0">
                <a:solidFill>
                  <a:schemeClr val="tx1"/>
                </a:solidFill>
              </a:rPr>
              <a:t>Revista Interdisciplinar de Pesquisa em Engenharia, </a:t>
            </a:r>
            <a:r>
              <a:rPr lang="pt-BR" sz="1400" dirty="0">
                <a:solidFill>
                  <a:schemeClr val="tx1"/>
                </a:solidFill>
              </a:rPr>
              <a:t>Brasil, v. 2, n. 7, p. 78-92, Jan. 2017. Disponível em: &lt; http://periodicos.unb.br/index.php/ripe/article/view/21713 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03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6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712685"/>
            <a:ext cx="8915400" cy="3777622"/>
          </a:xfrm>
        </p:spPr>
        <p:txBody>
          <a:bodyPr>
            <a:noAutofit/>
          </a:bodyPr>
          <a:lstStyle/>
          <a:p>
            <a:pPr algn="just"/>
            <a:r>
              <a:rPr lang="en-US" dirty="0" err="1" smtClean="0">
                <a:solidFill>
                  <a:schemeClr val="tx1"/>
                </a:solidFill>
              </a:rPr>
              <a:t>Tratamento</a:t>
            </a:r>
            <a:r>
              <a:rPr lang="en-US" dirty="0" smtClean="0">
                <a:solidFill>
                  <a:schemeClr val="tx1"/>
                </a:solidFill>
              </a:rPr>
              <a:t> das </a:t>
            </a:r>
            <a:r>
              <a:rPr lang="en-US" dirty="0" err="1" smtClean="0">
                <a:solidFill>
                  <a:schemeClr val="tx1"/>
                </a:solidFill>
              </a:rPr>
              <a:t>integrais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domínio</a:t>
            </a: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99055" y="2221195"/>
              <a:ext cx="8330934" cy="4357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87558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4143376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387478">
                    <a:tc gridSpan="2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39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MECID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Tensor</a:t>
                          </a:r>
                          <a:r>
                            <a:rPr lang="pt-BR" baseline="0" dirty="0" smtClean="0"/>
                            <a:t> de Galerkin</a:t>
                          </a:r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27111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𝝃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𝛏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𝐝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  <a:p>
                          <a:pPr algn="r"/>
                          <a:r>
                            <a:rPr lang="pt-BR" dirty="0" smtClean="0"/>
                            <a:t>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</m:e>
                              </m:sPre>
                              <m:nary>
                                <m:naryPr>
                                  <m:limLoc m:val="subSup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dΩ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dirty="0" smtClean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𝛏</m:t>
                                      </m:r>
                                      <m:r>
                                        <a:rPr lang="pt-BR" b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</m:oMath>
                          </a14:m>
                          <a:r>
                            <a:rPr lang="pt-BR" i="1" dirty="0" smtClean="0">
                              <a:latin typeface="Cambria Math" panose="02040503050406030204" pitchFamily="18" charset="0"/>
                            </a:rPr>
                            <a:t>=</a:t>
                          </a:r>
                        </a:p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ii</m:t>
                                      </m:r>
                                    </m:sub>
                                    <m:sup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i="1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30168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𝝃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𝛏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𝐝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  <a:p>
                          <a:pPr algn="r"/>
                          <a:r>
                            <a:rPr lang="pt-BR" dirty="0" smtClean="0"/>
                            <a:t>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</m:e>
                              </m:sPre>
                              <m:nary>
                                <m:naryPr>
                                  <m:limLoc m:val="subSup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pt-BR" sz="180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ii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dΩ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dirty="0" smtClean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𝛏</m:t>
                                      </m:r>
                                      <m:r>
                                        <a:rPr lang="pt-BR" b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</m:oMath>
                          </a14:m>
                          <a:r>
                            <a:rPr lang="pt-BR" i="1" dirty="0" smtClean="0">
                              <a:latin typeface="Cambria Math" panose="02040503050406030204" pitchFamily="18" charset="0"/>
                            </a:rPr>
                            <a:t>=</a:t>
                          </a:r>
                        </a:p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dΓ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i="1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  <a:tr h="100455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𝝃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𝛏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𝐝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</m:e>
                              </m:sPre>
                              <m:nary>
                                <m:naryPr>
                                  <m:limLoc m:val="subSup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η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i="1" dirty="0" smtClean="0"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4709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279730"/>
                  </p:ext>
                </p:extLst>
              </p:nvPr>
            </p:nvGraphicFramePr>
            <p:xfrm>
              <a:off x="2999055" y="2221195"/>
              <a:ext cx="8330934" cy="4357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87558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4143376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387478">
                    <a:tc gridSpan="2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39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MECID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Tensor</a:t>
                          </a:r>
                          <a:r>
                            <a:rPr lang="pt-BR" baseline="0" dirty="0" smtClean="0"/>
                            <a:t> de Galerkin</a:t>
                          </a:r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27111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" t="-61722" r="-99419" b="-238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324" t="-61722" r="-588" b="-238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3016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" t="-157944" r="-99419" b="-1331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324" t="-157944" r="-588" b="-1331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  <a:tr h="100455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" t="-334545" r="-99419" b="-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i="1" dirty="0" smtClean="0"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4709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8493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Loeffler, C. F.; Mansur, W. J. A regularization scheme applied to the direct interpolation boundary element technique with radial basis functions for solving the eigenvalue problem.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74, n. 1, p. 14–18, Jan. 2017. </a:t>
            </a:r>
            <a:r>
              <a:rPr lang="pt-BR" sz="1400" dirty="0">
                <a:solidFill>
                  <a:schemeClr val="tx1"/>
                </a:solidFill>
              </a:rPr>
              <a:t>Disponível em: &lt;https://doi.org/10.1016/j.enganabound .2016.10.008&gt;. Acesso em: 02 nov. 2019.</a:t>
            </a:r>
          </a:p>
          <a:p>
            <a:pPr algn="just"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Loeffler</a:t>
            </a:r>
            <a:r>
              <a:rPr lang="en-US" sz="1400" dirty="0">
                <a:solidFill>
                  <a:schemeClr val="tx1"/>
                </a:solidFill>
              </a:rPr>
              <a:t>, C. F. et al. Performance of compact radial basis functions in the direct interpolation boundary element method for solving potential problems. </a:t>
            </a:r>
            <a:r>
              <a:rPr lang="en-US" sz="1400" b="1" dirty="0">
                <a:solidFill>
                  <a:schemeClr val="tx1"/>
                </a:solidFill>
              </a:rPr>
              <a:t>Computer Modeling in Engineering &amp; Sciences, </a:t>
            </a:r>
            <a:r>
              <a:rPr lang="en-US" sz="1400" dirty="0">
                <a:solidFill>
                  <a:schemeClr val="tx1"/>
                </a:solidFill>
              </a:rPr>
              <a:t>United States, v. 113, n. 3, p. 367–387, 2017. </a:t>
            </a:r>
            <a:r>
              <a:rPr lang="en-US" sz="1400" dirty="0" err="1" smtClean="0">
                <a:solidFill>
                  <a:schemeClr val="tx1"/>
                </a:solidFill>
              </a:rPr>
              <a:t>Disponível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em</a:t>
            </a:r>
            <a:r>
              <a:rPr lang="en-US" sz="1400" dirty="0" smtClean="0">
                <a:solidFill>
                  <a:schemeClr val="tx1"/>
                </a:solidFill>
              </a:rPr>
              <a:t>: &lt;http</a:t>
            </a:r>
            <a:r>
              <a:rPr lang="en-US" sz="1400" dirty="0">
                <a:solidFill>
                  <a:schemeClr val="tx1"/>
                </a:solidFill>
              </a:rPr>
              <a:t>://</a:t>
            </a:r>
            <a:r>
              <a:rPr lang="en-US" sz="1400" dirty="0" smtClean="0">
                <a:solidFill>
                  <a:schemeClr val="tx1"/>
                </a:solidFill>
              </a:rPr>
              <a:t>www.techscience.com/search.html?cx=014861256149213038970%3Aowysqaakeje&amp;cof=FORID%3A9&amp;ie=UTF8&amp;q=Performance+of+compact+radial+basis+functions+in+the+direct+interpolation+boundary+element+method+for+solving+potential+problems&amp;sa=Search </a:t>
            </a:r>
            <a:r>
              <a:rPr lang="en-US" sz="1400" dirty="0">
                <a:solidFill>
                  <a:schemeClr val="tx1"/>
                </a:solidFill>
              </a:rPr>
              <a:t>&gt;.  </a:t>
            </a:r>
            <a:r>
              <a:rPr lang="pt-BR" sz="1400" dirty="0">
                <a:solidFill>
                  <a:schemeClr val="tx1"/>
                </a:solidFill>
              </a:rPr>
              <a:t>Acesso em: 03 nov. 2019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 </a:t>
            </a:r>
          </a:p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Loeffler, C. F.; Barcelos, H. M. Desempenho do Método dos Elementos de Contorno com Integração Direta em problemas de autovalor com domínio não regular. In: CONGRESSO NACIONAL DE MATEMÁTICA APLICADA E COMPUTACIONAL, 37., 2017, São Jose dos Campos. </a:t>
            </a:r>
            <a:r>
              <a:rPr lang="pt-BR" sz="1400" b="1" dirty="0" smtClean="0">
                <a:solidFill>
                  <a:schemeClr val="tx1"/>
                </a:solidFill>
              </a:rPr>
              <a:t>Anais eletrônicos CNMAC2018</a:t>
            </a:r>
            <a:r>
              <a:rPr lang="pt-BR" sz="1400" dirty="0" smtClean="0">
                <a:solidFill>
                  <a:schemeClr val="tx1"/>
                </a:solidFill>
              </a:rPr>
              <a:t>. </a:t>
            </a:r>
            <a:r>
              <a:rPr lang="pt-BR" sz="1400" dirty="0" err="1" smtClean="0">
                <a:solidFill>
                  <a:schemeClr val="tx1"/>
                </a:solidFill>
              </a:rPr>
              <a:t>Disponívelem</a:t>
            </a:r>
            <a:r>
              <a:rPr lang="pt-BR" sz="1400" dirty="0" smtClean="0">
                <a:solidFill>
                  <a:schemeClr val="tx1"/>
                </a:solidFill>
              </a:rPr>
              <a:t>:&lt;https</a:t>
            </a:r>
            <a:r>
              <a:rPr lang="pt-BR" sz="1400" dirty="0">
                <a:solidFill>
                  <a:schemeClr val="tx1"/>
                </a:solidFill>
              </a:rPr>
              <a:t>://proceedings.sbmac.org.br/sbmac/article/ </a:t>
            </a:r>
            <a:r>
              <a:rPr lang="pt-BR" sz="1400" dirty="0" err="1">
                <a:solidFill>
                  <a:schemeClr val="tx1"/>
                </a:solidFill>
              </a:rPr>
              <a:t>view</a:t>
            </a:r>
            <a:r>
              <a:rPr lang="pt-BR" sz="1400" dirty="0">
                <a:solidFill>
                  <a:schemeClr val="tx1"/>
                </a:solidFill>
              </a:rPr>
              <a:t>/2085&gt;.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01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Loeffler, C. F.; Barbosa, J. P.; Barcelos, H. M. Performance of BEM superposition technique for solving </a:t>
            </a:r>
            <a:r>
              <a:rPr lang="en-US" sz="1400" dirty="0" err="1">
                <a:solidFill>
                  <a:schemeClr val="tx1"/>
                </a:solidFill>
              </a:rPr>
              <a:t>sectorally</a:t>
            </a:r>
            <a:r>
              <a:rPr lang="en-US" sz="1400" dirty="0">
                <a:solidFill>
                  <a:schemeClr val="tx1"/>
                </a:solidFill>
              </a:rPr>
              <a:t> heterogeneous Laplace´s problems with non-regular geometry.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93, n. 1,  p. 105–111, Aug. 2018. </a:t>
            </a:r>
            <a:r>
              <a:rPr lang="pt-BR" sz="1400" dirty="0">
                <a:solidFill>
                  <a:schemeClr val="tx1"/>
                </a:solidFill>
              </a:rPr>
              <a:t>Disponível em: &lt;https://doi.org/10.1016/j.enganabound. 2018.04.010 &gt;.  Acesso em: 02 nov. 2019.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Luiz, T. F.; Telles, J. C. F. Application of the boundary element method to three-dimensional potential problems in heterogeneous media. </a:t>
            </a:r>
            <a:r>
              <a:rPr lang="pt-BR" sz="1400" b="1" dirty="0" err="1">
                <a:solidFill>
                  <a:schemeClr val="tx1"/>
                </a:solidFill>
              </a:rPr>
              <a:t>Computational</a:t>
            </a:r>
            <a:r>
              <a:rPr lang="pt-BR" sz="1400" b="1" dirty="0">
                <a:solidFill>
                  <a:schemeClr val="tx1"/>
                </a:solidFill>
              </a:rPr>
              <a:t> </a:t>
            </a:r>
            <a:r>
              <a:rPr lang="pt-BR" sz="1400" b="1" dirty="0" err="1">
                <a:solidFill>
                  <a:schemeClr val="tx1"/>
                </a:solidFill>
              </a:rPr>
              <a:t>Mechanics</a:t>
            </a:r>
            <a:r>
              <a:rPr lang="pt-BR" sz="1400" dirty="0">
                <a:solidFill>
                  <a:schemeClr val="tx1"/>
                </a:solidFill>
              </a:rPr>
              <a:t>, </a:t>
            </a:r>
            <a:r>
              <a:rPr lang="pt-BR" sz="1400" dirty="0" err="1">
                <a:solidFill>
                  <a:schemeClr val="tx1"/>
                </a:solidFill>
              </a:rPr>
              <a:t>Germany</a:t>
            </a:r>
            <a:r>
              <a:rPr lang="pt-BR" sz="1400" dirty="0">
                <a:solidFill>
                  <a:schemeClr val="tx1"/>
                </a:solidFill>
              </a:rPr>
              <a:t>, v. 42, n. 3, p. 431-440, </a:t>
            </a:r>
            <a:r>
              <a:rPr lang="pt-BR" sz="1400" dirty="0" err="1">
                <a:solidFill>
                  <a:schemeClr val="tx1"/>
                </a:solidFill>
              </a:rPr>
              <a:t>Aug</a:t>
            </a:r>
            <a:r>
              <a:rPr lang="pt-BR" sz="1400" dirty="0">
                <a:solidFill>
                  <a:schemeClr val="tx1"/>
                </a:solidFill>
              </a:rPr>
              <a:t>. 2008. Disponível em: &lt; https://link.springer.com/article/10.1007/s00466-008-0253-7 &gt;. Acesso em: 03 nov. 2019.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</a:rPr>
              <a:t>Mardanov</a:t>
            </a:r>
            <a:r>
              <a:rPr lang="en-US" sz="1400" dirty="0">
                <a:solidFill>
                  <a:schemeClr val="tx1"/>
                </a:solidFill>
              </a:rPr>
              <a:t>, R. F.; </a:t>
            </a:r>
            <a:r>
              <a:rPr lang="en-US" sz="1400" dirty="0" err="1">
                <a:solidFill>
                  <a:schemeClr val="tx1"/>
                </a:solidFill>
              </a:rPr>
              <a:t>Zaripov</a:t>
            </a:r>
            <a:r>
              <a:rPr lang="en-US" sz="1400" dirty="0">
                <a:solidFill>
                  <a:schemeClr val="tx1"/>
                </a:solidFill>
              </a:rPr>
              <a:t>, S. K. Solution of nonhomogeneous Helmholtz equation with variable coefficient using Boundary Domain Integral Method. </a:t>
            </a:r>
            <a:r>
              <a:rPr lang="en-US" sz="1400" b="1" dirty="0" err="1">
                <a:solidFill>
                  <a:schemeClr val="tx1"/>
                </a:solidFill>
              </a:rPr>
              <a:t>Lobachevskii</a:t>
            </a:r>
            <a:r>
              <a:rPr lang="en-US" sz="1400" b="1" dirty="0">
                <a:solidFill>
                  <a:schemeClr val="tx1"/>
                </a:solidFill>
              </a:rPr>
              <a:t> Journal of Mathematics</a:t>
            </a:r>
            <a:r>
              <a:rPr lang="en-US" sz="1400" dirty="0">
                <a:solidFill>
                  <a:schemeClr val="tx1"/>
                </a:solidFill>
              </a:rPr>
              <a:t>, Russian Federation, v. 39, n. 6, p. 783-793, Aug. 2017. </a:t>
            </a:r>
            <a:r>
              <a:rPr lang="pt-BR" sz="1400" dirty="0">
                <a:solidFill>
                  <a:schemeClr val="tx1"/>
                </a:solidFill>
              </a:rPr>
              <a:t>Disponível em: &lt; https://link.springer.com/article/10.1134/S1995080218060112 &gt;. Acesso em: 03 nov. 2019.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MEIROVITCH, L. </a:t>
            </a:r>
            <a:r>
              <a:rPr lang="en-US" sz="1400" b="1" dirty="0">
                <a:solidFill>
                  <a:schemeClr val="tx1"/>
                </a:solidFill>
              </a:rPr>
              <a:t>Analytical Methods in Vibration</a:t>
            </a:r>
            <a:r>
              <a:rPr lang="en-US" sz="1400" dirty="0">
                <a:solidFill>
                  <a:schemeClr val="tx1"/>
                </a:solidFill>
              </a:rPr>
              <a:t>. London: The Macmillan Company, 1967.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</a:rPr>
              <a:t>Nardini</a:t>
            </a:r>
            <a:r>
              <a:rPr lang="en-US" sz="1400" dirty="0">
                <a:solidFill>
                  <a:schemeClr val="tx1"/>
                </a:solidFill>
              </a:rPr>
              <a:t>, D.; Brebbia, C. A. A new approach to free vibration analysis using boundary elements. </a:t>
            </a:r>
            <a:r>
              <a:rPr lang="en-US" sz="1400" b="1" dirty="0">
                <a:solidFill>
                  <a:schemeClr val="tx1"/>
                </a:solidFill>
              </a:rPr>
              <a:t>Applied Mathematical Modelling</a:t>
            </a:r>
            <a:r>
              <a:rPr lang="en-US" sz="1400" dirty="0">
                <a:solidFill>
                  <a:schemeClr val="tx1"/>
                </a:solidFill>
              </a:rPr>
              <a:t>, Netherlands, v. 7, n. 3, p. 157-162, June 1983.  </a:t>
            </a:r>
            <a:r>
              <a:rPr lang="en-US" sz="1400" dirty="0" err="1">
                <a:solidFill>
                  <a:schemeClr val="tx1"/>
                </a:solidFill>
              </a:rPr>
              <a:t>Disponível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&lt;https://doi.org/10.1016/0307-904X(83)90003-3l&gt;.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03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PARTRIDGE, P. W.; BREBBIA, C. A.; WROBEL, L. C</a:t>
            </a:r>
            <a:r>
              <a:rPr lang="en-US" sz="1400" b="1" dirty="0">
                <a:solidFill>
                  <a:schemeClr val="tx1"/>
                </a:solidFill>
              </a:rPr>
              <a:t>. The dual reciprocity boundary element method</a:t>
            </a:r>
            <a:r>
              <a:rPr lang="en-US" sz="1400" dirty="0">
                <a:solidFill>
                  <a:schemeClr val="tx1"/>
                </a:solidFill>
              </a:rPr>
              <a:t>. London: Computational Mechanics Publications and Elsevier, 1992. 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Perez</a:t>
            </a:r>
            <a:r>
              <a:rPr lang="en-US" sz="1400" dirty="0">
                <a:solidFill>
                  <a:schemeClr val="tx1"/>
                </a:solidFill>
              </a:rPr>
              <a:t>, M. M.; Wrobel, L. C. A general integral equation formulation for homogeneous orthotropic potential problems.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10, n. 4, p. 323-332, Feb. 1992. </a:t>
            </a:r>
            <a:r>
              <a:rPr lang="pt-BR" sz="1400" dirty="0">
                <a:solidFill>
                  <a:schemeClr val="tx1"/>
                </a:solidFill>
              </a:rPr>
              <a:t>Disponível em: &lt; https://doi.org/10.1016/0955-7997(92)90146-X&gt;. Acesso em: 02 nov. 2019.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POTER, D. </a:t>
            </a:r>
            <a:r>
              <a:rPr lang="pt-BR" sz="1400" b="1" dirty="0" err="1">
                <a:solidFill>
                  <a:schemeClr val="tx1"/>
                </a:solidFill>
              </a:rPr>
              <a:t>Computational</a:t>
            </a:r>
            <a:r>
              <a:rPr lang="pt-BR" sz="1400" b="1" dirty="0">
                <a:solidFill>
                  <a:schemeClr val="tx1"/>
                </a:solidFill>
              </a:rPr>
              <a:t> </a:t>
            </a:r>
            <a:r>
              <a:rPr lang="pt-BR" sz="1400" b="1" dirty="0" err="1">
                <a:solidFill>
                  <a:schemeClr val="tx1"/>
                </a:solidFill>
              </a:rPr>
              <a:t>Physics</a:t>
            </a:r>
            <a:r>
              <a:rPr lang="pt-BR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United Kingdom: John Wiley, 1980.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PRESS, W. H et al. </a:t>
            </a:r>
            <a:r>
              <a:rPr lang="en-US" sz="1400" b="1" dirty="0">
                <a:solidFill>
                  <a:schemeClr val="tx1"/>
                </a:solidFill>
              </a:rPr>
              <a:t>Numerical Recipes in Fortran 90</a:t>
            </a:r>
            <a:r>
              <a:rPr lang="en-US" sz="1400" dirty="0">
                <a:solidFill>
                  <a:schemeClr val="tx1"/>
                </a:solidFill>
              </a:rPr>
              <a:t>. Cambridge: Cambridge University Press, 1996.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REDDY, J. N. </a:t>
            </a:r>
            <a:r>
              <a:rPr lang="en-US" sz="1400" b="1" dirty="0">
                <a:solidFill>
                  <a:schemeClr val="tx1"/>
                </a:solidFill>
              </a:rPr>
              <a:t>An introduction to the Finite Element Method</a:t>
            </a:r>
            <a:r>
              <a:rPr lang="en-US" sz="1400" dirty="0">
                <a:solidFill>
                  <a:schemeClr val="tx1"/>
                </a:solidFill>
              </a:rPr>
              <a:t>. New York: McGraw-Hill International Editions, 1986.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Ritz, W. </a:t>
            </a:r>
            <a:r>
              <a:rPr lang="en-US" sz="1400" dirty="0" err="1">
                <a:solidFill>
                  <a:schemeClr val="tx1"/>
                </a:solidFill>
              </a:rPr>
              <a:t>Über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eine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neue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Methode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zur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Lösung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gewisser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Variationsprobleme</a:t>
            </a:r>
            <a:r>
              <a:rPr lang="en-US" sz="1400" dirty="0">
                <a:solidFill>
                  <a:schemeClr val="tx1"/>
                </a:solidFill>
              </a:rPr>
              <a:t> der </a:t>
            </a:r>
            <a:r>
              <a:rPr lang="en-US" sz="1400" dirty="0" err="1">
                <a:solidFill>
                  <a:schemeClr val="tx1"/>
                </a:solidFill>
              </a:rPr>
              <a:t>mathematischen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Physik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b="1" dirty="0">
                <a:solidFill>
                  <a:schemeClr val="tx1"/>
                </a:solidFill>
              </a:rPr>
              <a:t>Journal </a:t>
            </a:r>
            <a:r>
              <a:rPr lang="en-US" sz="1400" b="1" dirty="0" err="1">
                <a:solidFill>
                  <a:schemeClr val="tx1"/>
                </a:solidFill>
              </a:rPr>
              <a:t>für</a:t>
            </a:r>
            <a:r>
              <a:rPr lang="en-US" sz="1400" b="1" dirty="0">
                <a:solidFill>
                  <a:schemeClr val="tx1"/>
                </a:solidFill>
              </a:rPr>
              <a:t> die </a:t>
            </a:r>
            <a:r>
              <a:rPr lang="en-US" sz="1400" b="1" dirty="0" err="1">
                <a:solidFill>
                  <a:schemeClr val="tx1"/>
                </a:solidFill>
              </a:rPr>
              <a:t>reine</a:t>
            </a:r>
            <a:r>
              <a:rPr lang="en-US" sz="1400" b="1" dirty="0">
                <a:solidFill>
                  <a:schemeClr val="tx1"/>
                </a:solidFill>
              </a:rPr>
              <a:t> und </a:t>
            </a:r>
            <a:r>
              <a:rPr lang="en-US" sz="1400" b="1" dirty="0" err="1">
                <a:solidFill>
                  <a:schemeClr val="tx1"/>
                </a:solidFill>
              </a:rPr>
              <a:t>angewandte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Mathematik</a:t>
            </a:r>
            <a:r>
              <a:rPr lang="en-US" sz="1400" dirty="0">
                <a:solidFill>
                  <a:schemeClr val="tx1"/>
                </a:solidFill>
              </a:rPr>
              <a:t>, Germany, v. 1909, n. 135, p. 1-61, Dec. 2009. </a:t>
            </a:r>
            <a:r>
              <a:rPr lang="pt-BR" sz="1400" dirty="0">
                <a:solidFill>
                  <a:schemeClr val="tx1"/>
                </a:solidFill>
              </a:rPr>
              <a:t>Disponível em:&lt;https://www.degruyter.com/view/j/crll.1909.1909.issue135/crll.1909.135.1/crll.1909.135.1.xml?rskey=UfeQUK&amp;result=2&amp;q=%C3%9Cber+eine+neue+Methode+zur+L%C3%B6sung+gewisser+Variationsprobleme+der+mathematischen+Physik&gt;.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03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1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Schaback</a:t>
            </a:r>
            <a:r>
              <a:rPr lang="en-US" sz="1400" dirty="0">
                <a:solidFill>
                  <a:schemeClr val="tx1"/>
                </a:solidFill>
              </a:rPr>
              <a:t>, R. A practical guide to radial basis functions, 2007. </a:t>
            </a:r>
            <a:r>
              <a:rPr lang="pt-BR" sz="1400" dirty="0">
                <a:solidFill>
                  <a:schemeClr val="tx1"/>
                </a:solidFill>
              </a:rPr>
              <a:t>Disponível em: https://pdfs.semanticscholar.org/421e/78106a0544653ef484a3d241cfad9b89ad0e.pdf&gt;.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03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</a:rPr>
              <a:t>Shouxin</a:t>
            </a:r>
            <a:r>
              <a:rPr lang="en-US" sz="1400" dirty="0">
                <a:solidFill>
                  <a:schemeClr val="tx1"/>
                </a:solidFill>
              </a:rPr>
              <a:t>, W.; </a:t>
            </a:r>
            <a:r>
              <a:rPr lang="en-US" sz="1400" dirty="0" err="1">
                <a:solidFill>
                  <a:schemeClr val="tx1"/>
                </a:solidFill>
              </a:rPr>
              <a:t>Xiping</a:t>
            </a:r>
            <a:r>
              <a:rPr lang="en-US" sz="1400" dirty="0">
                <a:solidFill>
                  <a:schemeClr val="tx1"/>
                </a:solidFill>
              </a:rPr>
              <a:t>, L.; </a:t>
            </a:r>
            <a:r>
              <a:rPr lang="en-US" sz="1400" dirty="0" err="1">
                <a:solidFill>
                  <a:schemeClr val="tx1"/>
                </a:solidFill>
              </a:rPr>
              <a:t>Tianguo</a:t>
            </a:r>
            <a:r>
              <a:rPr lang="en-US" sz="1400" dirty="0">
                <a:solidFill>
                  <a:schemeClr val="tx1"/>
                </a:solidFill>
              </a:rPr>
              <a:t>, P. The BEM solving the nonhomogeneous Helmholtz Equation with variable coefficients. </a:t>
            </a:r>
            <a:r>
              <a:rPr lang="en-US" sz="1400" b="1" dirty="0">
                <a:solidFill>
                  <a:schemeClr val="tx1"/>
                </a:solidFill>
              </a:rPr>
              <a:t>Applied Mathematics and Mechanics</a:t>
            </a:r>
            <a:r>
              <a:rPr lang="en-US" sz="1400" dirty="0">
                <a:solidFill>
                  <a:schemeClr val="tx1"/>
                </a:solidFill>
              </a:rPr>
              <a:t>, United Kingdom, v. 17, n. 1, p. 85-89, Jan. 1996. </a:t>
            </a:r>
            <a:r>
              <a:rPr lang="pt-BR" sz="1400" dirty="0">
                <a:solidFill>
                  <a:schemeClr val="tx1"/>
                </a:solidFill>
              </a:rPr>
              <a:t>Disponível em: &lt; https://link.springer.com/article/10.1007/BF00131298&gt;. Acesso em: 03 nov. 2019.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 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52578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Skerget</a:t>
            </a:r>
            <a:r>
              <a:rPr lang="en-US" sz="1400" dirty="0">
                <a:solidFill>
                  <a:schemeClr val="tx1"/>
                </a:solidFill>
              </a:rPr>
              <a:t>, L.; </a:t>
            </a:r>
            <a:r>
              <a:rPr lang="en-US" sz="1400" dirty="0" err="1">
                <a:solidFill>
                  <a:schemeClr val="tx1"/>
                </a:solidFill>
              </a:rPr>
              <a:t>Hribersek</a:t>
            </a:r>
            <a:r>
              <a:rPr lang="en-US" sz="1400" dirty="0">
                <a:solidFill>
                  <a:schemeClr val="tx1"/>
                </a:solidFill>
              </a:rPr>
              <a:t>, M.; Kuhn, G. Computational fluid dynamics by boundary-domain integral method. </a:t>
            </a:r>
            <a:r>
              <a:rPr lang="en-US" sz="1400" b="1" dirty="0">
                <a:solidFill>
                  <a:schemeClr val="tx1"/>
                </a:solidFill>
              </a:rPr>
              <a:t>International Journal for Numerical Methods in Engineering, </a:t>
            </a:r>
            <a:r>
              <a:rPr lang="en-US" sz="1400" dirty="0">
                <a:solidFill>
                  <a:schemeClr val="tx1"/>
                </a:solidFill>
              </a:rPr>
              <a:t>United Kingdom, v. 46, n. 8, p. 1291-1311, Oct. 1999. </a:t>
            </a:r>
            <a:r>
              <a:rPr lang="pt-BR" sz="1400" dirty="0">
                <a:solidFill>
                  <a:schemeClr val="tx1"/>
                </a:solidFill>
              </a:rPr>
              <a:t>Disponível em: &lt; https://onlinelibrary.wiley.com/doi/pdf/10.1002/%28SICI%2910970207%2 81999 1120%2946%3A8%3C1291%3A%3AAID-NME755%3E3.0.CO%3B2-O&gt;.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03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SKERGET, P.; Brebbia, C. A. </a:t>
            </a:r>
            <a:r>
              <a:rPr lang="en-US" sz="1400" b="1" dirty="0">
                <a:solidFill>
                  <a:schemeClr val="tx1"/>
                </a:solidFill>
              </a:rPr>
              <a:t>Progress in Boundary Element Methods</a:t>
            </a:r>
            <a:r>
              <a:rPr lang="en-US" sz="1400" dirty="0">
                <a:solidFill>
                  <a:schemeClr val="tx1"/>
                </a:solidFill>
              </a:rPr>
              <a:t>. New York: Springer-Verlag, 1983.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Song</a:t>
            </a:r>
            <a:r>
              <a:rPr lang="en-US" sz="1400" dirty="0">
                <a:solidFill>
                  <a:schemeClr val="tx1"/>
                </a:solidFill>
              </a:rPr>
              <a:t>, B.; Fu, J. Application of </a:t>
            </a:r>
            <a:r>
              <a:rPr lang="en-US" sz="1400" dirty="0" err="1">
                <a:solidFill>
                  <a:schemeClr val="tx1"/>
                </a:solidFill>
              </a:rPr>
              <a:t>Modifed</a:t>
            </a:r>
            <a:r>
              <a:rPr lang="en-US" sz="1400" dirty="0">
                <a:solidFill>
                  <a:schemeClr val="tx1"/>
                </a:solidFill>
              </a:rPr>
              <a:t> Indirect Boundary Element Method to Electromagnetic Field Problems. </a:t>
            </a:r>
            <a:r>
              <a:rPr lang="en-US" sz="1400" b="1" dirty="0">
                <a:solidFill>
                  <a:schemeClr val="tx1"/>
                </a:solidFill>
              </a:rPr>
              <a:t>IEEE Transactions on Microwave Theory and Techniques, </a:t>
            </a:r>
            <a:r>
              <a:rPr lang="en-US" sz="1400" dirty="0">
                <a:solidFill>
                  <a:schemeClr val="tx1"/>
                </a:solidFill>
              </a:rPr>
              <a:t>United States, v. 42, n. 4, p. 654-660, Apr. 1994. </a:t>
            </a:r>
            <a:r>
              <a:rPr lang="pt-BR" sz="1400" dirty="0">
                <a:solidFill>
                  <a:schemeClr val="tx1"/>
                </a:solidFill>
              </a:rPr>
              <a:t>Disponível em: &lt; https://ieeexplore.ieee.org/document/285072&gt;. Acesso em: 07 nov. 2019.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SOUZA, Lorenzo </a:t>
            </a:r>
            <a:r>
              <a:rPr lang="pt-BR" sz="1400" dirty="0" err="1">
                <a:solidFill>
                  <a:schemeClr val="tx1"/>
                </a:solidFill>
              </a:rPr>
              <a:t>Zamprogno</a:t>
            </a:r>
            <a:r>
              <a:rPr lang="pt-BR" sz="1400" dirty="0">
                <a:solidFill>
                  <a:schemeClr val="tx1"/>
                </a:solidFill>
              </a:rPr>
              <a:t>. </a:t>
            </a:r>
            <a:r>
              <a:rPr lang="pt-BR" sz="1400" b="1" dirty="0">
                <a:solidFill>
                  <a:schemeClr val="tx1"/>
                </a:solidFill>
              </a:rPr>
              <a:t>Utilização de funções de base radial de suporte compacto na modelagem direta de integrais de domínio com o Método dos Elementos de Contorno.</a:t>
            </a:r>
            <a:r>
              <a:rPr lang="pt-BR" sz="1400" dirty="0">
                <a:solidFill>
                  <a:schemeClr val="tx1"/>
                </a:solidFill>
              </a:rPr>
              <a:t> 2013. 224 f. Dissertação (Mestrado em Engenharia Mecânica) – Programa de Pós-Graduação em Engenharia Mecânica, Universidade Federal do Espírito Santo, Espírito Santo, 2013.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STEPHENSON, R. K. </a:t>
            </a:r>
            <a:r>
              <a:rPr lang="en-US" sz="1400" b="1" dirty="0">
                <a:solidFill>
                  <a:schemeClr val="tx1"/>
                </a:solidFill>
              </a:rPr>
              <a:t>Mechanics and properties of matters</a:t>
            </a:r>
            <a:r>
              <a:rPr lang="en-US" sz="1400" dirty="0">
                <a:solidFill>
                  <a:schemeClr val="tx1"/>
                </a:solidFill>
              </a:rPr>
              <a:t>. New York: John Wiley &amp; Sons, 1969.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6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23988"/>
            <a:ext cx="8915400" cy="4938712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Wendland, H. Piecewise polynomial, positive definite and compactly supported radial functions of minimal degree. </a:t>
            </a:r>
            <a:r>
              <a:rPr lang="en-US" sz="1400" b="1" dirty="0">
                <a:solidFill>
                  <a:schemeClr val="tx1"/>
                </a:solidFill>
              </a:rPr>
              <a:t>Advances in Computational Mathematics</a:t>
            </a:r>
            <a:r>
              <a:rPr lang="en-US" sz="1400" dirty="0">
                <a:solidFill>
                  <a:schemeClr val="tx1"/>
                </a:solidFill>
              </a:rPr>
              <a:t>, Netherlands, v. 4, n. 1, p. 389-396, May. 1995. </a:t>
            </a:r>
            <a:r>
              <a:rPr lang="en-US" sz="1400" dirty="0" err="1">
                <a:solidFill>
                  <a:schemeClr val="tx1"/>
                </a:solidFill>
              </a:rPr>
              <a:t>Disponível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 : &lt;https://link.springer. com/article/10.1007/BF02123482&gt;.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03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1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WROBEL</a:t>
            </a:r>
            <a:r>
              <a:rPr lang="en-US" sz="1400" dirty="0">
                <a:solidFill>
                  <a:schemeClr val="tx1"/>
                </a:solidFill>
              </a:rPr>
              <a:t>, L. C.; Aliabadi, M. H. </a:t>
            </a:r>
            <a:r>
              <a:rPr lang="en-US" sz="1400" b="1" dirty="0">
                <a:solidFill>
                  <a:schemeClr val="tx1"/>
                </a:solidFill>
              </a:rPr>
              <a:t>The boundary element method</a:t>
            </a:r>
            <a:r>
              <a:rPr lang="en-US" sz="1400" dirty="0">
                <a:solidFill>
                  <a:schemeClr val="tx1"/>
                </a:solidFill>
              </a:rPr>
              <a:t>. Cambridge: Press Syndicate of  the University of Cambridge, 1996.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05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Wu, Z. Compactly supported positive definite radial functions. </a:t>
            </a:r>
            <a:r>
              <a:rPr lang="en-US" sz="1400" b="1" dirty="0">
                <a:solidFill>
                  <a:schemeClr val="tx1"/>
                </a:solidFill>
              </a:rPr>
              <a:t>Advances in Computational Mathematics</a:t>
            </a:r>
            <a:r>
              <a:rPr lang="en-US" sz="1400" dirty="0">
                <a:solidFill>
                  <a:schemeClr val="tx1"/>
                </a:solidFill>
              </a:rPr>
              <a:t>, Netherlands, v. 4, n. 1, p. 283-292, Feb. 1995. </a:t>
            </a:r>
            <a:r>
              <a:rPr lang="pt-BR" sz="1400" dirty="0">
                <a:solidFill>
                  <a:schemeClr val="tx1"/>
                </a:solidFill>
              </a:rPr>
              <a:t>Disponível em: &lt;https://link.springer.com/article/10.1007/BF03177517#citeas&gt;. Acesso em: 03 nov. 2019.</a:t>
            </a:r>
          </a:p>
          <a:p>
            <a:pPr algn="just">
              <a:spcBef>
                <a:spcPts val="0"/>
              </a:spcBef>
            </a:pPr>
            <a:endParaRPr lang="pt-BR" sz="11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Xiaoping, L.; Wei-Liang W. A new </a:t>
            </a:r>
            <a:r>
              <a:rPr lang="en-US" sz="1400" dirty="0" err="1">
                <a:solidFill>
                  <a:schemeClr val="tx1"/>
                </a:solidFill>
              </a:rPr>
              <a:t>subregion</a:t>
            </a:r>
            <a:r>
              <a:rPr lang="en-US" sz="1400" dirty="0">
                <a:solidFill>
                  <a:schemeClr val="tx1"/>
                </a:solidFill>
              </a:rPr>
              <a:t> boundary element technique based on the domain decomposition method.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29, n. 10, p. 944–952, Oct. 2005. </a:t>
            </a:r>
            <a:r>
              <a:rPr lang="pt-BR" sz="1400" dirty="0">
                <a:solidFill>
                  <a:schemeClr val="tx1"/>
                </a:solidFill>
              </a:rPr>
              <a:t>Disponível em: &lt; https://doi.org/10.1016/j.enganabound.2005.08.001&gt;. Acesso em: 02 nov. 2019.</a:t>
            </a:r>
          </a:p>
          <a:p>
            <a:pPr algn="just">
              <a:spcBef>
                <a:spcPts val="0"/>
              </a:spcBef>
            </a:pPr>
            <a:endParaRPr lang="pt-BR" sz="11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Yamada, T.; Wrobel, L. C.; Power, H. On the convergence of the dual reciprocity boundary element method.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13, n. 3, p. 291–298, Apr. 1994. </a:t>
            </a:r>
            <a:r>
              <a:rPr lang="en-US" sz="1400" dirty="0" err="1">
                <a:solidFill>
                  <a:schemeClr val="tx1"/>
                </a:solidFill>
              </a:rPr>
              <a:t>Disponível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&lt; https://doi.org/10. 1016/0955-7997(94)90055-8&gt;.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02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1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Yang, X.; Cui, W. A Novel Spatial Clustering Algorithm Based on Delaunay Triangulation. </a:t>
            </a:r>
            <a:r>
              <a:rPr lang="en-US" sz="1400" b="1" dirty="0">
                <a:solidFill>
                  <a:schemeClr val="tx1"/>
                </a:solidFill>
              </a:rPr>
              <a:t>Journal of software Engineering and Applications, </a:t>
            </a:r>
            <a:r>
              <a:rPr lang="en-US" sz="1400" dirty="0">
                <a:solidFill>
                  <a:schemeClr val="tx1"/>
                </a:solidFill>
              </a:rPr>
              <a:t>United States, v. 3, n. 2 p. 141–149, Feb 2010. </a:t>
            </a:r>
            <a:r>
              <a:rPr lang="pt-BR" sz="1400" dirty="0">
                <a:solidFill>
                  <a:schemeClr val="tx1"/>
                </a:solidFill>
              </a:rPr>
              <a:t>Disponível em: &lt; https://www.scirp.org/pdf/JSEA2010 0200006_14742265.pdf&gt;.  Acesso em: 03 nov. 2019.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2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Sugestões para leitura (Bibliografia)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38275"/>
            <a:ext cx="8915400" cy="4505325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ASSOCIAÇÃO</a:t>
            </a:r>
            <a:r>
              <a:rPr lang="pt-BR" sz="1400" dirty="0"/>
              <a:t> BRASILEIRA DE NORMAS TÉCNICAS.</a:t>
            </a:r>
            <a:r>
              <a:rPr lang="pt-BR" sz="1400" b="1" dirty="0"/>
              <a:t> NBR 6023:</a:t>
            </a:r>
            <a:r>
              <a:rPr lang="pt-BR" sz="1400" dirty="0"/>
              <a:t> informação e documentação – referências – elaboração. Rio de Janeiro, 2018. </a:t>
            </a:r>
            <a:endParaRPr lang="pt-BR" sz="1400" dirty="0" smtClean="0"/>
          </a:p>
          <a:p>
            <a:pPr marL="0" indent="0" algn="just">
              <a:spcBef>
                <a:spcPts val="0"/>
              </a:spcBef>
              <a:buNone/>
            </a:pPr>
            <a:endParaRPr lang="pt-BR" sz="1400" dirty="0"/>
          </a:p>
          <a:p>
            <a:pPr algn="just">
              <a:spcBef>
                <a:spcPts val="0"/>
              </a:spcBef>
            </a:pPr>
            <a:r>
              <a:rPr lang="pt-BR" sz="1400" dirty="0"/>
              <a:t>ASSOCIAÇÃO BRASILEIRA DE NORMAS TÉCNICAS.</a:t>
            </a:r>
            <a:r>
              <a:rPr lang="pt-BR" sz="1400" b="1" dirty="0"/>
              <a:t> NBR 10520:</a:t>
            </a:r>
            <a:r>
              <a:rPr lang="pt-BR" sz="1400" dirty="0"/>
              <a:t> informação e documentação – Citações em documentos – Apresentação. Rio de Janeiro, 2002. </a:t>
            </a:r>
            <a:endParaRPr lang="pt-BR" sz="1400" dirty="0" smtClean="0"/>
          </a:p>
          <a:p>
            <a:pPr marL="0" indent="0" algn="just">
              <a:spcBef>
                <a:spcPts val="0"/>
              </a:spcBef>
              <a:buNone/>
            </a:pPr>
            <a:endParaRPr lang="pt-BR" sz="1400" dirty="0"/>
          </a:p>
          <a:p>
            <a:pPr algn="just">
              <a:spcBef>
                <a:spcPts val="0"/>
              </a:spcBef>
            </a:pPr>
            <a:r>
              <a:rPr lang="pt-BR" sz="1400" dirty="0"/>
              <a:t>Barcelos, H. M.; Loeffler, C. F.; Barbosa, J. P. Solução de problemas anisotrópicos escalares estacionários através do Método dos Elementos de Contorno. In: CONGRESSO NACIONAL DE MATEMÁTICA APLICADA E COMPUTACIONAL, 39., 2019, Uberlândia. </a:t>
            </a:r>
            <a:r>
              <a:rPr lang="pt-BR" sz="1400" b="1" dirty="0"/>
              <a:t>Anais eletrônicos CNMAC 2019</a:t>
            </a:r>
            <a:r>
              <a:rPr lang="pt-BR" sz="1400" dirty="0"/>
              <a:t>. [</a:t>
            </a:r>
            <a:r>
              <a:rPr lang="pt-BR" sz="1400" i="1" dirty="0" err="1"/>
              <a:t>S.l</a:t>
            </a:r>
            <a:r>
              <a:rPr lang="pt-BR" sz="1400" i="1" dirty="0"/>
              <a:t>.: s.n</a:t>
            </a:r>
            <a:r>
              <a:rPr lang="pt-BR" sz="1400" dirty="0"/>
              <a:t>.].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 smtClean="0"/>
          </a:p>
          <a:p>
            <a:pPr algn="just">
              <a:spcBef>
                <a:spcPts val="0"/>
              </a:spcBef>
            </a:pPr>
            <a:r>
              <a:rPr lang="pt-BR" sz="1400" dirty="0" smtClean="0"/>
              <a:t>BOULOS</a:t>
            </a:r>
            <a:r>
              <a:rPr lang="pt-BR" sz="1400" dirty="0"/>
              <a:t>, P.; Camargo, I</a:t>
            </a:r>
            <a:r>
              <a:rPr lang="pt-BR" sz="1400" b="1" dirty="0"/>
              <a:t>. Geometria analítica:</a:t>
            </a:r>
            <a:r>
              <a:rPr lang="pt-BR" sz="1400" dirty="0"/>
              <a:t> um tratamento vetorial. </a:t>
            </a:r>
            <a:r>
              <a:rPr lang="en-US" sz="1400" dirty="0"/>
              <a:t>São Paulo: Pearson Education Brasil, 2003</a:t>
            </a:r>
            <a:r>
              <a:rPr lang="en-US" sz="1400" dirty="0" smtClean="0"/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/>
          </a:p>
          <a:p>
            <a:pPr algn="just">
              <a:spcBef>
                <a:spcPts val="0"/>
              </a:spcBef>
            </a:pPr>
            <a:r>
              <a:rPr lang="en-US" sz="1400" dirty="0"/>
              <a:t>Brebbia, C. A.; Chang, O. V. ). Boundary elements applied to seepage problems in zoned anisotropic soils. </a:t>
            </a:r>
            <a:r>
              <a:rPr lang="en-US" sz="1400" b="1" dirty="0"/>
              <a:t>Advances in Engineering Software</a:t>
            </a:r>
            <a:r>
              <a:rPr lang="en-US" sz="1400" dirty="0"/>
              <a:t>, United Kingdom, v. 1, n. 3, p. 95-105, June. 1979. </a:t>
            </a:r>
            <a:r>
              <a:rPr lang="pt-BR" sz="1400" dirty="0"/>
              <a:t>Disponível em: &lt; https://www.sciencedirect.com/science /</a:t>
            </a:r>
            <a:r>
              <a:rPr lang="pt-BR" sz="1400" dirty="0" err="1"/>
              <a:t>article</a:t>
            </a:r>
            <a:r>
              <a:rPr lang="pt-BR" sz="1400" dirty="0"/>
              <a:t>/</a:t>
            </a:r>
            <a:r>
              <a:rPr lang="pt-BR" sz="1400" dirty="0" err="1"/>
              <a:t>pii</a:t>
            </a:r>
            <a:r>
              <a:rPr lang="pt-BR" sz="1400" dirty="0"/>
              <a:t>/0141119579900305 &gt;. Acesso em: 03 nov. 2019</a:t>
            </a:r>
            <a:r>
              <a:rPr lang="pt-BR" sz="1400" dirty="0" smtClean="0"/>
              <a:t>.</a:t>
            </a:r>
            <a:endParaRPr lang="pt-BR" sz="1400" dirty="0"/>
          </a:p>
          <a:p>
            <a:pPr algn="just">
              <a:spcBef>
                <a:spcPts val="0"/>
              </a:spcBef>
            </a:pPr>
            <a:endParaRPr lang="pt-BR" sz="1400" dirty="0"/>
          </a:p>
          <a:p>
            <a:pPr algn="just">
              <a:spcBef>
                <a:spcPts val="0"/>
              </a:spcBef>
            </a:pPr>
            <a:r>
              <a:rPr lang="pt-BR" sz="1400" dirty="0"/>
              <a:t>CALLISTER, W. D. </a:t>
            </a:r>
            <a:r>
              <a:rPr lang="pt-BR" sz="1400" b="1" dirty="0"/>
              <a:t>Ciência e Engenharia de Materiais</a:t>
            </a:r>
            <a:r>
              <a:rPr lang="pt-BR" sz="1400" dirty="0"/>
              <a:t>: Uma Introdução. </a:t>
            </a:r>
            <a:r>
              <a:rPr lang="en-US" sz="1400" dirty="0"/>
              <a:t>New York: John Wiley &amp; Sons, 2002.</a:t>
            </a:r>
            <a:endParaRPr lang="pt-BR" sz="1400" dirty="0"/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/>
              <a:t> </a:t>
            </a:r>
            <a:endParaRPr lang="pt-BR" altLang="pt-BR" sz="1400" dirty="0" smtClean="0">
              <a:solidFill>
                <a:schemeClr val="tx1"/>
              </a:solidFill>
              <a:latin typeface="Arial Unicode MS"/>
            </a:endParaRPr>
          </a:p>
          <a:p>
            <a:pPr algn="just"/>
            <a:endParaRPr lang="pt-BR" sz="1400" dirty="0" smtClean="0">
              <a:solidFill>
                <a:schemeClr val="tx1"/>
              </a:solidFill>
            </a:endParaRPr>
          </a:p>
          <a:p>
            <a:pPr algn="just"/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Sugestões para leitura (Bibliografia)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38275"/>
            <a:ext cx="8915400" cy="52578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COOK</a:t>
            </a:r>
            <a:r>
              <a:rPr lang="en-US" sz="1400" dirty="0">
                <a:solidFill>
                  <a:schemeClr val="tx1"/>
                </a:solidFill>
              </a:rPr>
              <a:t>, R. D. </a:t>
            </a:r>
            <a:r>
              <a:rPr lang="en-US" sz="1400" b="1" dirty="0">
                <a:solidFill>
                  <a:schemeClr val="tx1"/>
                </a:solidFill>
              </a:rPr>
              <a:t>Finite Element Modeling for stress analysis</a:t>
            </a:r>
            <a:r>
              <a:rPr lang="en-US" sz="1400" dirty="0">
                <a:solidFill>
                  <a:schemeClr val="tx1"/>
                </a:solidFill>
              </a:rPr>
              <a:t>. New York: John Wiley &amp; Sons, 1995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Delaunay</a:t>
            </a:r>
            <a:r>
              <a:rPr lang="en-US" sz="1400" dirty="0">
                <a:solidFill>
                  <a:schemeClr val="tx1"/>
                </a:solidFill>
              </a:rPr>
              <a:t>, B. N. Sur la </a:t>
            </a:r>
            <a:r>
              <a:rPr lang="en-US" sz="1400" dirty="0" err="1">
                <a:solidFill>
                  <a:schemeClr val="tx1"/>
                </a:solidFill>
              </a:rPr>
              <a:t>sphère</a:t>
            </a:r>
            <a:r>
              <a:rPr lang="en-US" sz="1400" dirty="0">
                <a:solidFill>
                  <a:schemeClr val="tx1"/>
                </a:solidFill>
              </a:rPr>
              <a:t> vide. </a:t>
            </a:r>
            <a:r>
              <a:rPr lang="en-GB" sz="1400" b="1" dirty="0" err="1">
                <a:solidFill>
                  <a:schemeClr val="tx1"/>
                </a:solidFill>
              </a:rPr>
              <a:t>Izvestia</a:t>
            </a:r>
            <a:r>
              <a:rPr lang="en-GB" sz="1400" b="1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chemeClr val="tx1"/>
                </a:solidFill>
              </a:rPr>
              <a:t>Akademil</a:t>
            </a:r>
            <a:r>
              <a:rPr lang="en-GB" sz="1400" b="1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chemeClr val="tx1"/>
                </a:solidFill>
              </a:rPr>
              <a:t>Nauk</a:t>
            </a:r>
            <a:r>
              <a:rPr lang="en-GB" sz="1400" b="1" dirty="0">
                <a:solidFill>
                  <a:schemeClr val="tx1"/>
                </a:solidFill>
              </a:rPr>
              <a:t> SSSR</a:t>
            </a:r>
            <a:r>
              <a:rPr lang="en-GB" sz="1400" dirty="0">
                <a:solidFill>
                  <a:schemeClr val="tx1"/>
                </a:solidFill>
              </a:rPr>
              <a:t>. Russian Federation, v . 7, n. 1, p. 793-800, 1934</a:t>
            </a:r>
            <a:r>
              <a:rPr lang="en-GB" sz="14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Gao, X. W. The radial integration method for evaluation of domain integrals with boundary-only discretization. </a:t>
            </a:r>
            <a:r>
              <a:rPr lang="en-US" sz="1400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sz="1400" dirty="0">
                <a:solidFill>
                  <a:schemeClr val="tx1"/>
                </a:solidFill>
              </a:rPr>
              <a:t>United Kingdom, v. 26, n. 10, p. 905–916, Dec. 2002. </a:t>
            </a:r>
            <a:r>
              <a:rPr lang="pt-BR" sz="1400" dirty="0">
                <a:solidFill>
                  <a:schemeClr val="tx1"/>
                </a:solidFill>
              </a:rPr>
              <a:t>Disponível em: &lt; https://doi.org/10.1016/S0955-7997(02)00039-5 &gt;. Acesso em: 02 nov. 2019.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Gonzaga, B. R. </a:t>
            </a:r>
            <a:r>
              <a:rPr lang="pt-BR" sz="1400" b="1" dirty="0">
                <a:solidFill>
                  <a:schemeClr val="tx1"/>
                </a:solidFill>
              </a:rPr>
              <a:t>Solução analítica de um problema bidimensional da propagação de ondas em meio não homogêneo pelo Método de Separação de Variáveis.</a:t>
            </a:r>
            <a:r>
              <a:rPr lang="pt-BR" sz="1400" dirty="0">
                <a:solidFill>
                  <a:schemeClr val="tx1"/>
                </a:solidFill>
              </a:rPr>
              <a:t> 2014. 107 f. Dissertação (Mestrado em Engenharia Mecânica) – Programa de Pós-Graduação em Engenharia Mecânica, Universidade Federal do Espírito Santo, Espírito Santo, 2014.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Loeffler, C. F.; Barbosa, J. P.; Barcelos, H. M. Técnica de Partição de domínio aplicada a Equação de Laplace para problemas setorialmente homogêneos. In: CONGRESSO NACIONAL DE MATEMÁTICA APLICADA E COMPUTACIONAL, 37., 2017, São José dos Campos. </a:t>
            </a:r>
            <a:r>
              <a:rPr lang="pt-BR" sz="1400" b="1" dirty="0">
                <a:solidFill>
                  <a:schemeClr val="tx1"/>
                </a:solidFill>
              </a:rPr>
              <a:t>Anais eletrônicos CNMAC 2017</a:t>
            </a:r>
            <a:r>
              <a:rPr lang="pt-BR" sz="1400" dirty="0">
                <a:solidFill>
                  <a:schemeClr val="tx1"/>
                </a:solidFill>
              </a:rPr>
              <a:t>. Disponível em: &lt; https://proceedings.sbmac.org.br/sbmac/article/view/2085/2102&gt;.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01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altLang="pt-BR" sz="1400" dirty="0" smtClean="0">
              <a:solidFill>
                <a:schemeClr val="tx1"/>
              </a:solidFill>
              <a:latin typeface="Arial Unicode MS"/>
            </a:endParaRPr>
          </a:p>
          <a:p>
            <a:pPr algn="just">
              <a:spcBef>
                <a:spcPts val="0"/>
              </a:spcBef>
            </a:pPr>
            <a:endParaRPr lang="pt-BR" altLang="pt-BR" sz="1400" dirty="0" smtClean="0">
              <a:solidFill>
                <a:schemeClr val="tx1"/>
              </a:solidFill>
              <a:latin typeface="Arial Unicode MS"/>
            </a:endParaRPr>
          </a:p>
          <a:p>
            <a:pPr algn="just"/>
            <a:endParaRPr lang="pt-BR" sz="1400" dirty="0" smtClean="0">
              <a:solidFill>
                <a:schemeClr val="tx1"/>
              </a:solidFill>
            </a:endParaRPr>
          </a:p>
          <a:p>
            <a:pPr algn="just"/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Sugestões para leitura (Bibliografia)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38275"/>
            <a:ext cx="8915400" cy="52578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Loeffler, C. F.; Barcelos, H. M. Performance analysis of the direct integration technique for solving eigenvalue problems with non-regular domains. In: IBERO-LATIN AMERICAN CONGRESS ON COMPUTATIONAL METHODS IN ENGINEERING, 38., 2017, Santa Catarina. </a:t>
            </a:r>
            <a:r>
              <a:rPr lang="pt-BR" sz="1400" b="1" dirty="0">
                <a:solidFill>
                  <a:schemeClr val="tx1"/>
                </a:solidFill>
              </a:rPr>
              <a:t>Anais de CILAMCE 2017</a:t>
            </a:r>
            <a:r>
              <a:rPr lang="pt-BR" sz="1400" dirty="0">
                <a:solidFill>
                  <a:schemeClr val="tx1"/>
                </a:solidFill>
              </a:rPr>
              <a:t>. Santa Catarina: ABMEC, 2017. v. 1. p. 1-18.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Loeffler, C. F.; </a:t>
            </a:r>
            <a:r>
              <a:rPr lang="pt-BR" sz="1400" dirty="0" err="1">
                <a:solidFill>
                  <a:schemeClr val="tx1"/>
                </a:solidFill>
              </a:rPr>
              <a:t>Galimberti</a:t>
            </a:r>
            <a:r>
              <a:rPr lang="pt-BR" sz="1400" dirty="0">
                <a:solidFill>
                  <a:schemeClr val="tx1"/>
                </a:solidFill>
              </a:rPr>
              <a:t>, R.; Barcelos, H. M. Uma formulação </a:t>
            </a:r>
            <a:r>
              <a:rPr lang="pt-BR" sz="1400" dirty="0" err="1">
                <a:solidFill>
                  <a:schemeClr val="tx1"/>
                </a:solidFill>
              </a:rPr>
              <a:t>autorregularizada</a:t>
            </a:r>
            <a:r>
              <a:rPr lang="pt-BR" sz="1400" dirty="0">
                <a:solidFill>
                  <a:schemeClr val="tx1"/>
                </a:solidFill>
              </a:rPr>
              <a:t> para resolver problemas de Helmholtz usando o método dos elementos de contorno com integração direta. In: CONGRESSO NACIONAL DE MATEMÁTICA APLICADA E COMPUTACIONAL, 38., 2018, Campinas. </a:t>
            </a:r>
            <a:r>
              <a:rPr lang="pt-BR" sz="1400" b="1" dirty="0">
                <a:solidFill>
                  <a:schemeClr val="tx1"/>
                </a:solidFill>
              </a:rPr>
              <a:t>Anais eletrônicos CNMAC 2018</a:t>
            </a:r>
            <a:r>
              <a:rPr lang="pt-BR" sz="1400" dirty="0">
                <a:solidFill>
                  <a:schemeClr val="tx1"/>
                </a:solidFill>
              </a:rPr>
              <a:t>. Disponível em: &lt;https://proceedings.sbmac.org.br/sbmac/article/view/2258&gt;.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01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LONGO, E.; Porta, F. A. L. </a:t>
            </a:r>
            <a:r>
              <a:rPr lang="en-US" sz="1400" b="1" dirty="0">
                <a:solidFill>
                  <a:schemeClr val="tx1"/>
                </a:solidFill>
              </a:rPr>
              <a:t>Recent Advances in Complex Functional Materials: </a:t>
            </a:r>
            <a:r>
              <a:rPr lang="en-US" sz="1400" dirty="0">
                <a:solidFill>
                  <a:schemeClr val="tx1"/>
                </a:solidFill>
              </a:rPr>
              <a:t>From Design to Application. Switzerland: Springer International Publishing, 2017.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MOON, P.; SPENCER, D.E. </a:t>
            </a:r>
            <a:r>
              <a:rPr lang="en-US" sz="1400" b="1" dirty="0">
                <a:solidFill>
                  <a:schemeClr val="tx1"/>
                </a:solidFill>
              </a:rPr>
              <a:t>Field theory for engineers</a:t>
            </a:r>
            <a:r>
              <a:rPr lang="en-US" sz="1400" dirty="0">
                <a:solidFill>
                  <a:schemeClr val="tx1"/>
                </a:solidFill>
              </a:rPr>
              <a:t>. New Jersey: Springer-Verlag, 1988.</a:t>
            </a: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ÖZISIK, M. N. </a:t>
            </a:r>
            <a:r>
              <a:rPr lang="en-US" sz="1400" b="1" dirty="0">
                <a:solidFill>
                  <a:schemeClr val="tx1"/>
                </a:solidFill>
              </a:rPr>
              <a:t>Basic Heat Transfer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pt-BR" sz="1400" dirty="0" err="1">
                <a:solidFill>
                  <a:schemeClr val="tx1"/>
                </a:solidFill>
              </a:rPr>
              <a:t>Tokyo</a:t>
            </a:r>
            <a:r>
              <a:rPr lang="pt-BR" sz="1400" dirty="0">
                <a:solidFill>
                  <a:schemeClr val="tx1"/>
                </a:solidFill>
              </a:rPr>
              <a:t>, McGraw, 1977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spcBef>
                <a:spcPts val="0"/>
              </a:spcBef>
            </a:pPr>
            <a:endParaRPr lang="pt-BR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RINCON, M. A.; LIU, I. S. </a:t>
            </a:r>
            <a:r>
              <a:rPr lang="pt-BR" sz="1400" b="1" dirty="0">
                <a:solidFill>
                  <a:schemeClr val="tx1"/>
                </a:solidFill>
              </a:rPr>
              <a:t>Introdução ao Método dos Elementos Finitos</a:t>
            </a:r>
            <a:r>
              <a:rPr lang="pt-BR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Rio de Janeiro: UFRJ, 2011.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Rizzo, F. J.; </a:t>
            </a:r>
            <a:r>
              <a:rPr lang="en-US" sz="1400" dirty="0" err="1">
                <a:solidFill>
                  <a:schemeClr val="tx1"/>
                </a:solidFill>
              </a:rPr>
              <a:t>Shippy</a:t>
            </a:r>
            <a:r>
              <a:rPr lang="en-US" sz="1400" dirty="0">
                <a:solidFill>
                  <a:schemeClr val="tx1"/>
                </a:solidFill>
              </a:rPr>
              <a:t>, D. J. – A Method of Solution for Certain Problems of Transient Heat Conduction. </a:t>
            </a:r>
            <a:r>
              <a:rPr lang="pt-BR" sz="1400" b="1" dirty="0">
                <a:solidFill>
                  <a:schemeClr val="tx1"/>
                </a:solidFill>
              </a:rPr>
              <a:t>AIAA </a:t>
            </a:r>
            <a:r>
              <a:rPr lang="pt-BR" sz="1400" b="1" dirty="0" err="1">
                <a:solidFill>
                  <a:schemeClr val="tx1"/>
                </a:solidFill>
              </a:rPr>
              <a:t>Journal</a:t>
            </a:r>
            <a:r>
              <a:rPr lang="pt-BR" sz="1400" b="1" dirty="0">
                <a:solidFill>
                  <a:schemeClr val="tx1"/>
                </a:solidFill>
              </a:rPr>
              <a:t>, </a:t>
            </a:r>
            <a:r>
              <a:rPr lang="pt-BR" sz="1400" dirty="0">
                <a:solidFill>
                  <a:schemeClr val="tx1"/>
                </a:solidFill>
              </a:rPr>
              <a:t>United </a:t>
            </a:r>
            <a:r>
              <a:rPr lang="pt-BR" sz="1400" dirty="0" err="1">
                <a:solidFill>
                  <a:schemeClr val="tx1"/>
                </a:solidFill>
              </a:rPr>
              <a:t>States</a:t>
            </a:r>
            <a:r>
              <a:rPr lang="pt-BR" sz="1400" dirty="0">
                <a:solidFill>
                  <a:schemeClr val="tx1"/>
                </a:solidFill>
              </a:rPr>
              <a:t>, v. 8, n. 11 p. 2004–2009, Mar. 1970. Disponível em: &lt;https://arc.aiaa.org/doi/pdf/10.2514/3.6038&gt;.  Acesso em: 08 nov. 2019.</a:t>
            </a:r>
          </a:p>
          <a:p>
            <a:pPr algn="just">
              <a:spcBef>
                <a:spcPts val="0"/>
              </a:spcBef>
            </a:pPr>
            <a:endParaRPr lang="pt-BR" sz="1400" dirty="0" smtClean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Sugestões para leitura (Bibliografia)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38275"/>
            <a:ext cx="8915400" cy="52578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</a:rPr>
              <a:t>Sarra</a:t>
            </a:r>
            <a:r>
              <a:rPr lang="en-US" sz="1400" dirty="0">
                <a:solidFill>
                  <a:schemeClr val="tx1"/>
                </a:solidFill>
              </a:rPr>
              <a:t>, S. A. Integrated </a:t>
            </a:r>
            <a:r>
              <a:rPr lang="en-US" sz="1400" dirty="0" err="1">
                <a:solidFill>
                  <a:schemeClr val="tx1"/>
                </a:solidFill>
              </a:rPr>
              <a:t>multiquadric</a:t>
            </a:r>
            <a:r>
              <a:rPr lang="en-US" sz="1400" dirty="0">
                <a:solidFill>
                  <a:schemeClr val="tx1"/>
                </a:solidFill>
              </a:rPr>
              <a:t> radial basis function approximation methods. </a:t>
            </a:r>
            <a:r>
              <a:rPr lang="en-US" sz="1400" b="1" dirty="0">
                <a:solidFill>
                  <a:schemeClr val="tx1"/>
                </a:solidFill>
              </a:rPr>
              <a:t>Computers &amp; mathematics with applications, </a:t>
            </a:r>
            <a:r>
              <a:rPr lang="en-US" sz="1400" dirty="0">
                <a:solidFill>
                  <a:schemeClr val="tx1"/>
                </a:solidFill>
              </a:rPr>
              <a:t>Netherlands, v. 51, n. 8 p. 1283–1296, Apr. 2006. </a:t>
            </a:r>
            <a:r>
              <a:rPr lang="en-US" sz="1400" dirty="0" err="1">
                <a:solidFill>
                  <a:schemeClr val="tx1"/>
                </a:solidFill>
              </a:rPr>
              <a:t>Disponível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&lt; https://www.sciencedirect.com/science/article /</a:t>
            </a:r>
            <a:r>
              <a:rPr lang="en-US" sz="1400" dirty="0" err="1">
                <a:solidFill>
                  <a:schemeClr val="tx1"/>
                </a:solidFill>
              </a:rPr>
              <a:t>pii</a:t>
            </a:r>
            <a:r>
              <a:rPr lang="en-US" sz="1400" dirty="0">
                <a:solidFill>
                  <a:schemeClr val="tx1"/>
                </a:solidFill>
              </a:rPr>
              <a:t>/S0898122106000848 &gt;.  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03 </a:t>
            </a:r>
            <a:r>
              <a:rPr lang="en-US" sz="1400" dirty="0" err="1">
                <a:solidFill>
                  <a:schemeClr val="tx1"/>
                </a:solidFill>
              </a:rPr>
              <a:t>nov.</a:t>
            </a:r>
            <a:r>
              <a:rPr lang="en-US" sz="1400" dirty="0">
                <a:solidFill>
                  <a:schemeClr val="tx1"/>
                </a:solidFill>
              </a:rPr>
              <a:t> 2019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TIKHONOV, A. N.; SAMARSKII, A. A. </a:t>
            </a:r>
            <a:r>
              <a:rPr lang="en-US" sz="1400" b="1" dirty="0">
                <a:solidFill>
                  <a:schemeClr val="tx1"/>
                </a:solidFill>
              </a:rPr>
              <a:t>Equations of Mathematical Physics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pt-BR" sz="1400" dirty="0">
                <a:solidFill>
                  <a:schemeClr val="tx1"/>
                </a:solidFill>
              </a:rPr>
              <a:t>New York: </a:t>
            </a:r>
            <a:r>
              <a:rPr lang="pt-BR" sz="1400" dirty="0" err="1">
                <a:solidFill>
                  <a:schemeClr val="tx1"/>
                </a:solidFill>
              </a:rPr>
              <a:t>Dover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Publications</a:t>
            </a:r>
            <a:r>
              <a:rPr lang="pt-BR" sz="1400" dirty="0">
                <a:solidFill>
                  <a:schemeClr val="tx1"/>
                </a:solidFill>
              </a:rPr>
              <a:t>, 1963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pt-BR" sz="1400" dirty="0">
                <a:solidFill>
                  <a:schemeClr val="tx1"/>
                </a:solidFill>
              </a:rPr>
              <a:t>UNIVERSIDADE FEDERAL DO ESPÍRITO SANTO. Sistema Integrado de Bibliotecas. </a:t>
            </a:r>
            <a:r>
              <a:rPr lang="pt-BR" sz="1400" b="1" dirty="0">
                <a:solidFill>
                  <a:schemeClr val="tx1"/>
                </a:solidFill>
              </a:rPr>
              <a:t>Normalização de Referências NBR 6023:2002</a:t>
            </a:r>
            <a:r>
              <a:rPr lang="pt-BR" sz="1400" dirty="0">
                <a:solidFill>
                  <a:schemeClr val="tx1"/>
                </a:solidFill>
              </a:rPr>
              <a:t>. Vitória: Ed. UFES, 2015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pt-BR" sz="1400" dirty="0" smtClean="0">
                <a:solidFill>
                  <a:schemeClr val="tx1"/>
                </a:solidFill>
              </a:rPr>
              <a:t>UNIVERSIDADE </a:t>
            </a:r>
            <a:r>
              <a:rPr lang="pt-BR" sz="1400" dirty="0">
                <a:solidFill>
                  <a:schemeClr val="tx1"/>
                </a:solidFill>
              </a:rPr>
              <a:t>FEDERAL DO ESPÍRITO SANTO. Sistema Integrado de Bibliotecas. </a:t>
            </a:r>
            <a:r>
              <a:rPr lang="pt-BR" sz="1400" b="1" dirty="0">
                <a:solidFill>
                  <a:schemeClr val="tx1"/>
                </a:solidFill>
              </a:rPr>
              <a:t>Normalização e Apresentação de Trabalhos Científicos e Acadêmicos</a:t>
            </a:r>
            <a:r>
              <a:rPr lang="pt-BR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Vitória: Ed. UFES, 2015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VALCHAROVA, J. </a:t>
            </a:r>
            <a:r>
              <a:rPr lang="en-US" sz="1400" b="1" dirty="0">
                <a:solidFill>
                  <a:schemeClr val="tx1"/>
                </a:solidFill>
              </a:rPr>
              <a:t>Application of the Boundary Element Method in Heat Conduction Problems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pt-BR" sz="1400" dirty="0">
                <a:solidFill>
                  <a:schemeClr val="tx1"/>
                </a:solidFill>
              </a:rPr>
              <a:t>Berlin: Springer-Verlag, 1985</a:t>
            </a:r>
            <a:r>
              <a:rPr lang="pt-BR" sz="14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  <a:p>
            <a:pPr algn="just">
              <a:spcBef>
                <a:spcPts val="0"/>
              </a:spcBef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Apoio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2589212" y="1565561"/>
            <a:ext cx="8915400" cy="3777622"/>
          </a:xfrm>
        </p:spPr>
        <p:txBody>
          <a:bodyPr/>
          <a:lstStyle/>
          <a:p>
            <a:r>
              <a:rPr lang="pt-BR" dirty="0" smtClean="0"/>
              <a:t>Aproximação de derivadas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09" y="2651583"/>
            <a:ext cx="8543203" cy="36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integral inversa aplicando o MECID com regularização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dΓ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dΓ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el-G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6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/>
          <p:cNvSpPr txBox="1">
            <a:spLocks/>
          </p:cNvSpPr>
          <p:nvPr/>
        </p:nvSpPr>
        <p:spPr>
          <a:xfrm>
            <a:off x="8659643" y="2869761"/>
            <a:ext cx="365334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600" b="1" dirty="0" smtClean="0">
                <a:solidFill>
                  <a:schemeClr val="tx1"/>
                </a:solidFill>
              </a:rPr>
              <a:t>Inclusão/remoção de energia</a:t>
            </a:r>
            <a:br>
              <a:rPr lang="pt-BR" sz="1600" b="1" dirty="0" smtClean="0">
                <a:solidFill>
                  <a:schemeClr val="tx1"/>
                </a:solidFill>
              </a:rPr>
            </a:br>
            <a:r>
              <a:rPr lang="pt-BR" sz="1600" b="1" i="1" dirty="0" smtClean="0">
                <a:solidFill>
                  <a:schemeClr val="tx1"/>
                </a:solidFill>
              </a:rPr>
              <a:t/>
            </a:r>
            <a:br>
              <a:rPr lang="pt-BR" sz="1600" b="1" i="1" dirty="0" smtClean="0">
                <a:solidFill>
                  <a:schemeClr val="tx1"/>
                </a:solidFill>
              </a:rPr>
            </a:br>
            <a:r>
              <a:rPr lang="pt-BR" sz="1600" b="1" i="1" dirty="0" smtClean="0">
                <a:solidFill>
                  <a:schemeClr val="tx1"/>
                </a:solidFill>
              </a:rPr>
              <a:t/>
            </a:r>
            <a:br>
              <a:rPr lang="pt-BR" sz="1600" b="1" i="1" dirty="0" smtClean="0">
                <a:solidFill>
                  <a:schemeClr val="tx1"/>
                </a:solidFill>
              </a:rPr>
            </a:br>
            <a:endParaRPr lang="pt-BR" sz="1600" b="1" dirty="0"/>
          </a:p>
        </p:txBody>
      </p:sp>
      <p:sp>
        <p:nvSpPr>
          <p:cNvPr id="15" name="Elipse 14"/>
          <p:cNvSpPr/>
          <p:nvPr/>
        </p:nvSpPr>
        <p:spPr>
          <a:xfrm>
            <a:off x="2757036" y="2999785"/>
            <a:ext cx="1145678" cy="7450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TSD?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326841" y="1978064"/>
                <a:ext cx="11443854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𝛀</m:t>
                      </m:r>
                      <m:d>
                        <m:d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=0=</m:t>
                      </m:r>
                      <m:sSup>
                        <m:sSup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nary>
                        <m:naryPr>
                          <m:limLoc m:val="subSup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p>
                      </m:sSup>
                      <m:d>
                        <m:dPr>
                          <m:ctrlPr>
                            <a:rPr lang="pt-B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</m:d>
                      <m:nary>
                        <m:naryPr>
                          <m:limLoc m:val="subSup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pt-BR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41" y="1978064"/>
                <a:ext cx="11443854" cy="752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have Esquerda 4"/>
          <p:cNvSpPr/>
          <p:nvPr/>
        </p:nvSpPr>
        <p:spPr>
          <a:xfrm rot="5400000">
            <a:off x="3232388" y="688776"/>
            <a:ext cx="377211" cy="2630207"/>
          </a:xfrm>
          <a:prstGeom prst="leftBrace">
            <a:avLst>
              <a:gd name="adj1" fmla="val 8333"/>
              <a:gd name="adj2" fmla="val 512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3079960" y="1301742"/>
            <a:ext cx="1311932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b="1" dirty="0" smtClean="0">
                <a:solidFill>
                  <a:schemeClr val="tx1"/>
                </a:solidFill>
              </a:rPr>
              <a:t>Real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 smtClean="0">
                <a:solidFill>
                  <a:schemeClr val="tx1"/>
                </a:solidFill>
              </a:rPr>
              <a:t/>
            </a:r>
            <a:br>
              <a:rPr lang="pt-BR" sz="2800" b="1" i="1" dirty="0" smtClean="0">
                <a:solidFill>
                  <a:schemeClr val="tx1"/>
                </a:solidFill>
              </a:rPr>
            </a:br>
            <a:r>
              <a:rPr lang="pt-BR" sz="2800" b="1" i="1" dirty="0" smtClean="0">
                <a:solidFill>
                  <a:schemeClr val="tx1"/>
                </a:solidFill>
              </a:rPr>
              <a:t/>
            </a:r>
            <a:br>
              <a:rPr lang="pt-BR" sz="2800" b="1" i="1" dirty="0" smtClean="0">
                <a:solidFill>
                  <a:schemeClr val="tx1"/>
                </a:solidFill>
              </a:rPr>
            </a:br>
            <a:endParaRPr lang="pt-BR" sz="2800" b="1" dirty="0"/>
          </a:p>
        </p:txBody>
      </p:sp>
      <p:sp>
        <p:nvSpPr>
          <p:cNvPr id="13" name="Chave Esquerda 12"/>
          <p:cNvSpPr/>
          <p:nvPr/>
        </p:nvSpPr>
        <p:spPr>
          <a:xfrm rot="5400000">
            <a:off x="8305247" y="-1126231"/>
            <a:ext cx="379429" cy="6258003"/>
          </a:xfrm>
          <a:prstGeom prst="leftBrace">
            <a:avLst>
              <a:gd name="adj1" fmla="val 8333"/>
              <a:gd name="adj2" fmla="val 512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7739339" y="1289753"/>
            <a:ext cx="202811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b="1" dirty="0" smtClean="0">
                <a:solidFill>
                  <a:schemeClr val="tx1"/>
                </a:solidFill>
              </a:rPr>
              <a:t>Fictício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 smtClean="0">
                <a:solidFill>
                  <a:schemeClr val="tx1"/>
                </a:solidFill>
              </a:rPr>
              <a:t/>
            </a:r>
            <a:br>
              <a:rPr lang="pt-BR" sz="2800" b="1" i="1" dirty="0" smtClean="0">
                <a:solidFill>
                  <a:schemeClr val="tx1"/>
                </a:solidFill>
              </a:rPr>
            </a:br>
            <a:r>
              <a:rPr lang="pt-BR" sz="2800" b="1" i="1" dirty="0" smtClean="0">
                <a:solidFill>
                  <a:schemeClr val="tx1"/>
                </a:solidFill>
              </a:rPr>
              <a:t/>
            </a:r>
            <a:br>
              <a:rPr lang="pt-BR" sz="2800" b="1" i="1" dirty="0" smtClean="0">
                <a:solidFill>
                  <a:schemeClr val="tx1"/>
                </a:solidFill>
              </a:rPr>
            </a:br>
            <a:endParaRPr lang="pt-BR" sz="2800" b="1" dirty="0"/>
          </a:p>
        </p:txBody>
      </p:sp>
      <p:sp>
        <p:nvSpPr>
          <p:cNvPr id="6" name="Elipse 5"/>
          <p:cNvSpPr/>
          <p:nvPr/>
        </p:nvSpPr>
        <p:spPr>
          <a:xfrm>
            <a:off x="3085295" y="3209823"/>
            <a:ext cx="484910" cy="360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6371986" y="2999785"/>
            <a:ext cx="1145678" cy="7450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3394364" y="2582632"/>
            <a:ext cx="0" cy="27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6968836" y="2612023"/>
            <a:ext cx="0" cy="27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9914500" y="3209823"/>
            <a:ext cx="484910" cy="36021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0183091" y="2612023"/>
            <a:ext cx="0" cy="27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 txBox="1">
            <a:spLocks/>
          </p:cNvSpPr>
          <p:nvPr/>
        </p:nvSpPr>
        <p:spPr>
          <a:xfrm>
            <a:off x="3137503" y="4682251"/>
            <a:ext cx="1311932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b="1" dirty="0" smtClean="0">
                <a:solidFill>
                  <a:schemeClr val="tx1"/>
                </a:solidFill>
              </a:rPr>
              <a:t>Logo</a:t>
            </a:r>
            <a:r>
              <a:rPr lang="pt-BR" sz="2800" b="1" i="1" dirty="0" smtClean="0">
                <a:solidFill>
                  <a:schemeClr val="tx1"/>
                </a:solidFill>
              </a:rPr>
              <a:t/>
            </a:r>
            <a:br>
              <a:rPr lang="pt-BR" sz="2800" b="1" i="1" dirty="0" smtClean="0">
                <a:solidFill>
                  <a:schemeClr val="tx1"/>
                </a:solidFill>
              </a:rPr>
            </a:br>
            <a:endParaRPr lang="pt-BR" sz="2800" b="1" dirty="0"/>
          </a:p>
        </p:txBody>
      </p:sp>
      <p:cxnSp>
        <p:nvCxnSpPr>
          <p:cNvPr id="26" name="Conector em Curva 25"/>
          <p:cNvCxnSpPr>
            <a:stCxn id="27" idx="1"/>
          </p:cNvCxnSpPr>
          <p:nvPr/>
        </p:nvCxnSpPr>
        <p:spPr>
          <a:xfrm rot="5400000">
            <a:off x="6155491" y="2686366"/>
            <a:ext cx="230603" cy="4201142"/>
          </a:xfrm>
          <a:prstGeom prst="curvedConnector4">
            <a:avLst>
              <a:gd name="adj1" fmla="val 99131"/>
              <a:gd name="adj2" fmla="val 540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have Esquerda 26"/>
          <p:cNvSpPr/>
          <p:nvPr/>
        </p:nvSpPr>
        <p:spPr>
          <a:xfrm rot="16200000">
            <a:off x="8031372" y="1198396"/>
            <a:ext cx="679981" cy="6266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2592925" y="5210178"/>
                <a:ext cx="7893392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nary>
                        <m:naryPr>
                          <m:limLoc m:val="subSup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p>
                      </m:sSup>
                      <m:d>
                        <m:d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nary>
                        <m:naryPr>
                          <m:limLoc m:val="subSup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pt-BR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5210178"/>
                <a:ext cx="7893392" cy="752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ítulo 1"/>
          <p:cNvSpPr txBox="1">
            <a:spLocks/>
          </p:cNvSpPr>
          <p:nvPr/>
        </p:nvSpPr>
        <p:spPr>
          <a:xfrm>
            <a:off x="5887980" y="3759589"/>
            <a:ext cx="365334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600" b="1" dirty="0" smtClean="0">
                <a:solidFill>
                  <a:schemeClr val="tx1"/>
                </a:solidFill>
              </a:rPr>
              <a:t>Laplace homogêneo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3484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TSD?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592925" y="1264555"/>
            <a:ext cx="9772806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000" b="1" dirty="0" smtClean="0">
                <a:solidFill>
                  <a:schemeClr val="tx1"/>
                </a:solidFill>
              </a:rPr>
              <a:t>O problema de Poisson identifica inclusão/remoção de energia, logo por analogia  ao termo de superposição temos: </a:t>
            </a:r>
            <a:r>
              <a:rPr lang="pt-BR" sz="2000" b="1" i="1" dirty="0" smtClean="0">
                <a:solidFill>
                  <a:schemeClr val="tx1"/>
                </a:solidFill>
              </a:rPr>
              <a:t/>
            </a:r>
            <a:br>
              <a:rPr lang="pt-BR" sz="2000" b="1" i="1" dirty="0" smtClean="0">
                <a:solidFill>
                  <a:schemeClr val="tx1"/>
                </a:solidFill>
              </a:rPr>
            </a:b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2953143" y="2065196"/>
                <a:ext cx="7893392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nary>
                        <m:naryPr>
                          <m:limLoc m:val="subSup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p>
                      </m:sSup>
                      <m:d>
                        <m:d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pt-BR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143" y="2065196"/>
                <a:ext cx="7893392" cy="752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ítulo 1"/>
          <p:cNvSpPr txBox="1">
            <a:spLocks/>
          </p:cNvSpPr>
          <p:nvPr/>
        </p:nvSpPr>
        <p:spPr>
          <a:xfrm>
            <a:off x="2592925" y="3023710"/>
            <a:ext cx="9772806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000" b="1" dirty="0" smtClean="0">
                <a:solidFill>
                  <a:schemeClr val="tx1"/>
                </a:solidFill>
              </a:rPr>
              <a:t>Ou </a:t>
            </a:r>
            <a:r>
              <a:rPr lang="pt-BR" sz="2000" b="1" i="1" dirty="0" smtClean="0">
                <a:solidFill>
                  <a:schemeClr val="tx1"/>
                </a:solidFill>
              </a:rPr>
              <a:t/>
            </a:r>
            <a:br>
              <a:rPr lang="pt-BR" sz="2000" b="1" i="1" dirty="0" smtClean="0">
                <a:solidFill>
                  <a:schemeClr val="tx1"/>
                </a:solidFill>
              </a:rPr>
            </a:b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2953143" y="3422941"/>
                <a:ext cx="7893392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nary>
                        <m:naryPr>
                          <m:limLoc m:val="subSup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d>
                        <m:d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pt-BR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143" y="3422941"/>
                <a:ext cx="7893392" cy="752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1267678" y="4339733"/>
                <a:ext cx="10527880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𝛏</m:t>
                                  </m:r>
                                  <m:r>
                                    <a:rPr lang="pt-BR" sz="1600" b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nary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𝚪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subSup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𝛏</m:t>
                                  </m:r>
                                  <m:r>
                                    <a:rPr lang="pt-BR" sz="1600" b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nary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𝚪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</m:e>
                          </m:d>
                        </m:e>
                      </m:d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pt-BR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78" y="4339733"/>
                <a:ext cx="10527880" cy="752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06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TSD?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1352280" y="1255142"/>
                <a:ext cx="10527880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𝛏</m:t>
                                  </m:r>
                                  <m:r>
                                    <a:rPr lang="pt-BR" sz="1600" b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nary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𝚪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subSup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𝚪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𝛏</m:t>
                                  </m:r>
                                  <m:r>
                                    <a:rPr lang="pt-BR" sz="1600" b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nary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𝚪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</m:e>
                          </m:d>
                        </m:e>
                      </m:d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sz="1600" b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𝐝</m:t>
                      </m:r>
                      <m:sSup>
                        <m:sSup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pt-BR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280" y="1255142"/>
                <a:ext cx="10527880" cy="752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Arredondado 1"/>
          <p:cNvSpPr/>
          <p:nvPr/>
        </p:nvSpPr>
        <p:spPr>
          <a:xfrm>
            <a:off x="4454911" y="2655611"/>
            <a:ext cx="2161309" cy="789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Suposição 1</a:t>
            </a:r>
            <a:endParaRPr lang="pt-BR" dirty="0"/>
          </a:p>
        </p:txBody>
      </p:sp>
      <p:sp>
        <p:nvSpPr>
          <p:cNvPr id="9" name="Retângulo Arredondado 8"/>
          <p:cNvSpPr/>
          <p:nvPr/>
        </p:nvSpPr>
        <p:spPr>
          <a:xfrm>
            <a:off x="4454912" y="4069360"/>
            <a:ext cx="2161309" cy="789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Suposição 2</a:t>
            </a:r>
            <a:endParaRPr lang="pt-BR" dirty="0"/>
          </a:p>
        </p:txBody>
      </p:sp>
      <p:sp>
        <p:nvSpPr>
          <p:cNvPr id="10" name="Retângulo Arredondado 9"/>
          <p:cNvSpPr/>
          <p:nvPr/>
        </p:nvSpPr>
        <p:spPr>
          <a:xfrm>
            <a:off x="4454913" y="5482606"/>
            <a:ext cx="2161309" cy="789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Suposição 3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8" y="2071265"/>
            <a:ext cx="4087603" cy="138088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30" y="3640198"/>
            <a:ext cx="3908637" cy="1320426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48" y="5093253"/>
            <a:ext cx="3911520" cy="13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Processo de discretização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 </m:t>
                    </m:r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1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3597502"/>
            <a:ext cx="3643085" cy="29890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20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matricial para o domínio discreto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a:rPr lang="pt-BR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sPre>
                            </m:e>
                            <m:e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e>
                              </m:sPre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sPre>
                            </m:e>
                            <m:e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e>
                              </m:sPre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>
                    <a:solidFill>
                      <a:schemeClr val="tx1"/>
                    </a:solidFill>
                  </a:rPr>
                  <a:t>Forma matricial para o domínio </a:t>
                </a:r>
                <a:r>
                  <a:rPr lang="pt-BR" b="1" dirty="0" smtClean="0">
                    <a:solidFill>
                      <a:schemeClr val="tx1"/>
                    </a:solidFill>
                  </a:rPr>
                  <a:t>discreto com o vetor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Construção dos componentes do vetor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Pre>
                              <m:sPre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sPre>
                          </m:e>
                          <m:e>
                            <m:sPre>
                              <m:sPre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e>
                            </m:sPre>
                          </m:e>
                        </m:eqAr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Processo de interpolação ( Explicitar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 em u(X))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𝛏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01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Matrizes do processo de interpolação </a:t>
                </a:r>
                <a:r>
                  <a:rPr lang="pt-BR" b="1" dirty="0">
                    <a:solidFill>
                      <a:schemeClr val="tx1"/>
                    </a:solidFill>
                  </a:rPr>
                  <a:t>( Explicitar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</m:oMath>
                </a14:m>
                <a:r>
                  <a:rPr lang="pt-BR" b="1" dirty="0">
                    <a:solidFill>
                      <a:schemeClr val="tx1"/>
                    </a:solidFill>
                  </a:rPr>
                  <a:t> em u(X))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  <m:e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Pre>
                              <m:sPre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sPre>
                          </m:e>
                          <m:e>
                            <m:sPre>
                              <m:sPre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sPre>
                          </m:e>
                        </m:eqAr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b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b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b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pt-B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pt-BR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  <m:e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pt-B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Pre>
                              <m:sPre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sPre>
                          </m:e>
                          <m:e>
                            <m:sPre>
                              <m:sPre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e>
                            </m:sPre>
                          </m:e>
                        </m:eqArr>
                      </m:e>
                    </m:d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Cálculo dos componentes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1;1</m:t>
                                      </m:r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;1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;1)</m:t>
                              </m:r>
                            </m:e>
                            <m:e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  <m: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;1)</m:t>
                              </m:r>
                            </m:e>
                            <m:e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pt-BR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  <m: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</m:sub>
                    </m:sSub>
                    <m:r>
                      <a:rPr lang="pt-BR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</m:sup>
                      <m:e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𝚲</m:t>
                            </m:r>
                          </m:e>
                          <m:sub/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e>
                    </m:sPre>
                    <m:r>
                      <a:rPr lang="pt-BR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</m:sup>
                      <m:e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𝚲</m:t>
                            </m:r>
                          </m:e>
                          <m:sub/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p>
                        </m:sSubSup>
                      </m:e>
                    </m:sPre>
                    <m:r>
                      <a:rPr lang="pt-BR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pt-BR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sub/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</m:e>
                        </m:sPr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  <m:sPre>
                          <m:sPre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sub/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p>
                            </m:sSubSup>
                          </m:e>
                        </m:sPre>
                      </m:e>
                    </m:d>
                    <m:r>
                      <a:rPr lang="pt-BR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</m:e>
                    </m:d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0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Conteúdo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6" y="1690687"/>
            <a:ext cx="8165562" cy="4938713"/>
          </a:xfrm>
        </p:spPr>
        <p:txBody>
          <a:bodyPr>
            <a:normAutofit/>
          </a:bodyPr>
          <a:lstStyle/>
          <a:p>
            <a:pPr algn="just"/>
            <a:r>
              <a:rPr lang="pt-BR" sz="1600" dirty="0" smtClean="0">
                <a:solidFill>
                  <a:schemeClr val="tx1"/>
                </a:solidFill>
              </a:rPr>
              <a:t>1 - A proposta desta teste</a:t>
            </a:r>
          </a:p>
          <a:p>
            <a:pPr algn="just"/>
            <a:r>
              <a:rPr lang="pt-BR" sz="1600" dirty="0" smtClean="0">
                <a:solidFill>
                  <a:schemeClr val="tx1"/>
                </a:solidFill>
              </a:rPr>
              <a:t>2 - O desempenho do </a:t>
            </a:r>
            <a:r>
              <a:rPr lang="pt-BR" sz="1600" u="sng" dirty="0" smtClean="0">
                <a:solidFill>
                  <a:schemeClr val="tx1"/>
                </a:solidFill>
              </a:rPr>
              <a:t>MECID</a:t>
            </a:r>
            <a:r>
              <a:rPr lang="pt-BR" sz="1600" dirty="0" smtClean="0">
                <a:solidFill>
                  <a:schemeClr val="tx1"/>
                </a:solidFill>
              </a:rPr>
              <a:t> para o problema de </a:t>
            </a:r>
            <a:r>
              <a:rPr lang="pt-BR" sz="1600" u="sng" dirty="0" smtClean="0">
                <a:solidFill>
                  <a:schemeClr val="tx1"/>
                </a:solidFill>
              </a:rPr>
              <a:t>Helmholtz</a:t>
            </a:r>
            <a:r>
              <a:rPr lang="pt-BR" sz="1600" dirty="0" smtClean="0">
                <a:solidFill>
                  <a:schemeClr val="tx1"/>
                </a:solidFill>
              </a:rPr>
              <a:t> em meio </a:t>
            </a:r>
            <a:r>
              <a:rPr lang="pt-BR" sz="1600" u="sng" dirty="0" smtClean="0">
                <a:solidFill>
                  <a:schemeClr val="tx1"/>
                </a:solidFill>
              </a:rPr>
              <a:t>homogêneo</a:t>
            </a:r>
            <a:r>
              <a:rPr lang="pt-BR" sz="1600" dirty="0" smtClean="0">
                <a:solidFill>
                  <a:schemeClr val="tx1"/>
                </a:solidFill>
              </a:rPr>
              <a:t> e </a:t>
            </a:r>
            <a:r>
              <a:rPr lang="pt-BR" sz="1600" u="sng" dirty="0" smtClean="0">
                <a:solidFill>
                  <a:schemeClr val="tx1"/>
                </a:solidFill>
              </a:rPr>
              <a:t>irregular</a:t>
            </a:r>
          </a:p>
          <a:p>
            <a:pPr algn="just"/>
            <a:r>
              <a:rPr lang="pt-BR" sz="1600" b="1" dirty="0" smtClean="0">
                <a:solidFill>
                  <a:schemeClr val="tx1"/>
                </a:solidFill>
              </a:rPr>
              <a:t>3 - O </a:t>
            </a:r>
            <a:r>
              <a:rPr lang="pt-BR" sz="1600" b="1" u="sng" dirty="0" smtClean="0">
                <a:solidFill>
                  <a:schemeClr val="tx1"/>
                </a:solidFill>
              </a:rPr>
              <a:t>MECID</a:t>
            </a:r>
            <a:r>
              <a:rPr lang="pt-BR" sz="1600" b="1" dirty="0" smtClean="0">
                <a:solidFill>
                  <a:schemeClr val="tx1"/>
                </a:solidFill>
              </a:rPr>
              <a:t> para o problema de </a:t>
            </a:r>
            <a:r>
              <a:rPr lang="pt-BR" sz="1600" b="1" u="sng" dirty="0" smtClean="0">
                <a:solidFill>
                  <a:schemeClr val="tx1"/>
                </a:solidFill>
              </a:rPr>
              <a:t>Laplace</a:t>
            </a:r>
            <a:r>
              <a:rPr lang="pt-BR" sz="1600" b="1" dirty="0" smtClean="0">
                <a:solidFill>
                  <a:schemeClr val="tx1"/>
                </a:solidFill>
              </a:rPr>
              <a:t> em meio suavemente heterogêneo </a:t>
            </a:r>
          </a:p>
          <a:p>
            <a:pPr algn="just"/>
            <a:r>
              <a:rPr lang="pt-BR" sz="1600" b="1" dirty="0" smtClean="0">
                <a:solidFill>
                  <a:schemeClr val="tx1"/>
                </a:solidFill>
              </a:rPr>
              <a:t>4 - A associação do </a:t>
            </a:r>
            <a:r>
              <a:rPr lang="pt-BR" sz="1600" b="1" u="sng" dirty="0" smtClean="0">
                <a:solidFill>
                  <a:schemeClr val="tx1"/>
                </a:solidFill>
              </a:rPr>
              <a:t>MECID</a:t>
            </a:r>
            <a:r>
              <a:rPr lang="pt-BR" sz="1600" b="1" dirty="0" smtClean="0">
                <a:solidFill>
                  <a:schemeClr val="tx1"/>
                </a:solidFill>
              </a:rPr>
              <a:t> com a </a:t>
            </a:r>
            <a:r>
              <a:rPr lang="pt-BR" sz="1600" b="1" u="sng" dirty="0" smtClean="0">
                <a:solidFill>
                  <a:schemeClr val="tx1"/>
                </a:solidFill>
              </a:rPr>
              <a:t>TSD</a:t>
            </a:r>
            <a:r>
              <a:rPr lang="pt-BR" sz="1600" b="1" dirty="0" smtClean="0">
                <a:solidFill>
                  <a:schemeClr val="tx1"/>
                </a:solidFill>
              </a:rPr>
              <a:t> para o problema de </a:t>
            </a:r>
            <a:r>
              <a:rPr lang="pt-BR" sz="1600" b="1" u="sng" dirty="0" smtClean="0">
                <a:solidFill>
                  <a:schemeClr val="tx1"/>
                </a:solidFill>
              </a:rPr>
              <a:t>Laplace</a:t>
            </a:r>
            <a:r>
              <a:rPr lang="pt-BR" sz="1600" b="1" dirty="0" smtClean="0">
                <a:solidFill>
                  <a:schemeClr val="tx1"/>
                </a:solidFill>
              </a:rPr>
              <a:t>  em meio suavemente heterogêneo por partes</a:t>
            </a:r>
          </a:p>
          <a:p>
            <a:pPr algn="just"/>
            <a:r>
              <a:rPr lang="pt-BR" sz="1600" b="1" dirty="0" smtClean="0">
                <a:solidFill>
                  <a:schemeClr val="tx1"/>
                </a:solidFill>
              </a:rPr>
              <a:t>5 - A </a:t>
            </a:r>
            <a:r>
              <a:rPr lang="pt-BR" sz="1600" b="1" dirty="0">
                <a:solidFill>
                  <a:schemeClr val="tx1"/>
                </a:solidFill>
              </a:rPr>
              <a:t>associação do </a:t>
            </a:r>
            <a:r>
              <a:rPr lang="pt-BR" sz="1600" b="1" u="sng" dirty="0">
                <a:solidFill>
                  <a:schemeClr val="tx1"/>
                </a:solidFill>
              </a:rPr>
              <a:t>MECID</a:t>
            </a:r>
            <a:r>
              <a:rPr lang="pt-BR" sz="1600" b="1" dirty="0">
                <a:solidFill>
                  <a:schemeClr val="tx1"/>
                </a:solidFill>
              </a:rPr>
              <a:t> com a </a:t>
            </a:r>
            <a:r>
              <a:rPr lang="pt-BR" sz="1600" b="1" u="sng" dirty="0">
                <a:solidFill>
                  <a:schemeClr val="tx1"/>
                </a:solidFill>
              </a:rPr>
              <a:t>TSD</a:t>
            </a:r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para o problema </a:t>
            </a:r>
            <a:r>
              <a:rPr lang="pt-BR" sz="1600" b="1" dirty="0">
                <a:solidFill>
                  <a:schemeClr val="tx1"/>
                </a:solidFill>
              </a:rPr>
              <a:t>de </a:t>
            </a:r>
            <a:r>
              <a:rPr lang="pt-BR" sz="1600" b="1" u="sng" dirty="0" smtClean="0">
                <a:solidFill>
                  <a:schemeClr val="tx1"/>
                </a:solidFill>
              </a:rPr>
              <a:t>Helmholtz</a:t>
            </a:r>
            <a:r>
              <a:rPr lang="pt-BR" sz="1600" b="1" dirty="0" smtClean="0">
                <a:solidFill>
                  <a:schemeClr val="tx1"/>
                </a:solidFill>
              </a:rPr>
              <a:t>  em meio suavemente heterogêneo  por partes</a:t>
            </a:r>
          </a:p>
          <a:p>
            <a:pPr algn="just"/>
            <a:r>
              <a:rPr lang="pt-BR" sz="1600" dirty="0" smtClean="0">
                <a:solidFill>
                  <a:schemeClr val="tx1"/>
                </a:solidFill>
              </a:rPr>
              <a:t>6 – Considerações finais</a:t>
            </a:r>
          </a:p>
          <a:p>
            <a:pPr algn="just"/>
            <a:r>
              <a:rPr lang="pt-BR" sz="1600" dirty="0" smtClean="0">
                <a:solidFill>
                  <a:schemeClr val="tx1"/>
                </a:solidFill>
              </a:rPr>
              <a:t>7 - Trabalhos futuros</a:t>
            </a:r>
          </a:p>
          <a:p>
            <a:pPr algn="just"/>
            <a:r>
              <a:rPr lang="en-US" sz="1600" dirty="0" smtClean="0">
                <a:solidFill>
                  <a:schemeClr val="tx1"/>
                </a:solidFill>
              </a:rPr>
              <a:t>8 - Agradecimentos</a:t>
            </a:r>
          </a:p>
          <a:p>
            <a:pPr algn="just"/>
            <a:r>
              <a:rPr lang="pt-BR" sz="1600" dirty="0" smtClean="0">
                <a:solidFill>
                  <a:schemeClr val="tx1"/>
                </a:solidFill>
              </a:rPr>
              <a:t>9 - Referências</a:t>
            </a:r>
          </a:p>
          <a:p>
            <a:pPr algn="just"/>
            <a:r>
              <a:rPr lang="pt-BR" sz="1600" dirty="0" smtClean="0">
                <a:solidFill>
                  <a:schemeClr val="tx1"/>
                </a:solidFill>
              </a:rPr>
              <a:t>10 - Sugestões de leitura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04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433697" y="1905000"/>
                <a:ext cx="1004924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Vetor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onde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matricial final para um problema direto</a:t>
                </a:r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𝚲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pt-BR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𝚲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pt-BR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𝚲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pt-BR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𝚲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𝐒</m:t>
                                          </m:r>
                                        </m:e>
                                        <m:sub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𝚲</m:t>
                                              </m:r>
                                            </m:e>
                                            <m:sub/>
                                            <m:sup>
                                              <m:r>
                                                <a:rPr lang="pt-BR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p>
                                          </m:sSubSup>
                                        </m:e>
                                      </m:sPre>
                                    </m:e>
                                  </m:nary>
                                </m:e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𝐒</m:t>
                                          </m:r>
                                        </m:e>
                                        <m:sub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sPre>
                                        <m:sPre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BR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𝚲</m:t>
                                              </m:r>
                                            </m:e>
                                            <m:sub/>
                                            <m:sup>
                                              <m:r>
                                                <a:rPr lang="pt-BR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p>
                                          </m:sSubSup>
                                        </m:e>
                                      </m:sPre>
                                    </m:e>
                                  </m:nary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3697" y="1905000"/>
                <a:ext cx="10049247" cy="4681538"/>
              </a:xfrm>
              <a:blipFill>
                <a:blip r:embed="rId3"/>
                <a:stretch>
                  <a:fillRect l="-424" t="-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8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Construção do problema de Autovalor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u</m:t>
                                        </m:r>
                                      </m:e>
                                    </m:acc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q</m:t>
                                        </m:r>
                                      </m:e>
                                    </m:acc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u</m:t>
                                        </m:r>
                                      </m:e>
                                    </m:acc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pt-BR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</m:acc>
                          </m:e>
                        </m:groupCh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acc>
                          </m:e>
                        </m:groupCh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 smtClean="0"/>
              </a:p>
              <a:p>
                <a:pPr marL="0" indent="0" algn="just">
                  <a:buNone/>
                </a:pPr>
                <a:endParaRPr lang="pt-BR" dirty="0"/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Agrupar 6"/>
          <p:cNvGrpSpPr/>
          <p:nvPr/>
        </p:nvGrpSpPr>
        <p:grpSpPr>
          <a:xfrm>
            <a:off x="3859005" y="3378835"/>
            <a:ext cx="4931726" cy="3150553"/>
            <a:chOff x="4582905" y="3435985"/>
            <a:chExt cx="4931726" cy="3150553"/>
          </a:xfrm>
        </p:grpSpPr>
        <p:pic>
          <p:nvPicPr>
            <p:cNvPr id="4" name="Imagem 3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905" y="3435985"/>
              <a:ext cx="4931726" cy="315055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tângulo 4"/>
                <p:cNvSpPr/>
                <p:nvPr/>
              </p:nvSpPr>
              <p:spPr>
                <a:xfrm>
                  <a:off x="7807478" y="4531170"/>
                  <a:ext cx="646331" cy="3529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groupChr>
                              <m:groupChrPr>
                                <m:chr m:val="⏟"/>
                                <m:ctrlPr>
                                  <a:rPr lang="pt-BR" sz="12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acc>
                              </m:e>
                            </m:groupChr>
                          </m:e>
                          <m:sub>
                            <m:r>
                              <a:rPr lang="pt-BR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groupChr>
                              <m:groupChrPr>
                                <m:chr m:val="⏟"/>
                                <m:ctrlPr>
                                  <a:rPr lang="pt-BR" sz="12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 sz="120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groupChr>
                          </m:e>
                          <m:sub>
                            <m:r>
                              <a:rPr lang="pt-BR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5" name="Retângulo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478" y="4531170"/>
                  <a:ext cx="646331" cy="352917"/>
                </a:xfrm>
                <a:prstGeom prst="rect">
                  <a:avLst/>
                </a:prstGeom>
                <a:blipFill>
                  <a:blip r:embed="rId5"/>
                  <a:stretch>
                    <a:fillRect r="-33019" b="-2931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tângulo 5"/>
                <p:cNvSpPr/>
                <p:nvPr/>
              </p:nvSpPr>
              <p:spPr>
                <a:xfrm>
                  <a:off x="7837457" y="4955222"/>
                  <a:ext cx="605422" cy="3529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⏟"/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pt-BR" sz="120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groupChr>
                        </m:e>
                        <m:sub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pt-BR" sz="1200" dirty="0" smtClean="0"/>
                    <a:t>;</a:t>
                  </a:r>
                  <a:r>
                    <a:rPr lang="pt-BR" sz="12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⏟"/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acc>
                                <m:accPr>
                                  <m:chr m:val="̅"/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20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</m:acc>
                            </m:e>
                          </m:groupChr>
                        </m:e>
                        <m:sub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6" name="Retângulo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457" y="4955222"/>
                  <a:ext cx="605422" cy="352917"/>
                </a:xfrm>
                <a:prstGeom prst="rect">
                  <a:avLst/>
                </a:prstGeom>
                <a:blipFill>
                  <a:blip r:embed="rId6"/>
                  <a:stretch>
                    <a:fillRect l="-2020" r="-37374" b="-2931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99417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Tratamento do sistema linear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pt-B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pt-B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p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den>
                        </m:f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II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</m:groupCh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groupChr>
                                  <m:groupChrPr>
                                    <m:chr m:val="⏟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groupCh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groupChr>
                              <m:groupChrPr>
                                <m:chr m:val="⏟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groupCh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⏟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groupCh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marL="457200" lvl="1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groupChr>
                            <m:groupChrPr>
                              <m:chr m:val="⏟"/>
                              <m:ctrlPr>
                                <a:rPr lang="pt-B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</m:acc>
                            </m:e>
                          </m:groupChr>
                        </m:e>
                      </m:d>
                      <m:sSub>
                        <m:sSubPr>
                          <m:ctrlPr>
                            <a:rPr lang="pt-B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⏟"/>
                              <m:ctrlPr>
                                <a:rPr lang="pt-B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pt-BR" sz="2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groupChr>
                        </m:e>
                        <m:sub>
                          <m:r>
                            <a:rPr lang="pt-BR" sz="2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t-BR" sz="28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e>
                            <m:sup>
                              <m:r>
                                <a:rPr lang="pt-BR" sz="2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pt-BR" sz="2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groupChr>
                            <m:groupChrPr>
                              <m:chr m:val="⏟"/>
                              <m:ctrlPr>
                                <a:rPr lang="pt-B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</m:acc>
                            </m:e>
                          </m:groupChr>
                        </m:e>
                      </m:d>
                      <m:sSub>
                        <m:sSubPr>
                          <m:ctrlPr>
                            <a:rPr lang="pt-B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⏟"/>
                              <m:ctrlPr>
                                <a:rPr lang="pt-B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pt-BR" sz="2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groupChr>
                        </m:e>
                        <m:sub>
                          <m:r>
                            <a:rPr lang="pt-BR" sz="2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889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 smtClean="0">
                <a:solidFill>
                  <a:schemeClr val="tx1"/>
                </a:solidFill>
              </a:rPr>
              <a:t>Exemplo apresentado no artigo (8.1.3 da tese, pág. 99): Problema de autovalor: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Trapézio com entalhe</a:t>
            </a:r>
          </a:p>
          <a:p>
            <a:pPr algn="just"/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70" y="2914428"/>
            <a:ext cx="5280796" cy="36721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1556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(8.1.3 da tese, pág. 99): Problema de autovalor: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0978" y="2595888"/>
            <a:ext cx="390363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pt-BR" dirty="0" smtClean="0"/>
              <a:t>Malha MEC </a:t>
            </a:r>
            <a:r>
              <a:rPr lang="pt-BR" dirty="0"/>
              <a:t>1 – 343 PC com 703 PI.</a:t>
            </a:r>
          </a:p>
          <a:p>
            <a:pPr lvl="0"/>
            <a:r>
              <a:rPr lang="pt-BR" dirty="0"/>
              <a:t>Malha </a:t>
            </a:r>
            <a:r>
              <a:rPr lang="pt-BR" dirty="0" smtClean="0"/>
              <a:t>MEC 2 </a:t>
            </a:r>
            <a:r>
              <a:rPr lang="pt-BR" dirty="0"/>
              <a:t>– 343 PC com 983 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44" y="3277801"/>
            <a:ext cx="8969827" cy="3379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tângulo 3"/>
          <p:cNvSpPr/>
          <p:nvPr/>
        </p:nvSpPr>
        <p:spPr>
          <a:xfrm>
            <a:off x="2757306" y="2595888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Malha MEF com 10292 elementos</a:t>
            </a:r>
          </a:p>
          <a:p>
            <a:r>
              <a:rPr lang="pt-BR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triangulares </a:t>
            </a: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com </a:t>
            </a:r>
            <a:r>
              <a:rPr lang="pt-BR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5293 </a:t>
            </a: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pontos internos</a:t>
            </a:r>
            <a:endParaRPr lang="pt-BR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1438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>
                    <a:solidFill>
                      <a:schemeClr val="tx1"/>
                    </a:solidFill>
                  </a:rPr>
                  <a:t>Exemplo apresentado no artigo (8.1.3 da tese, pág. 99): Problema de autovalor: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b="1" dirty="0" smtClean="0">
                    <a:solidFill>
                      <a:schemeClr val="tx1"/>
                    </a:solidFill>
                  </a:rPr>
                  <a:t>Resultados utilizando a FBR de placa fina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pt-BR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 r="-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Gráfico 4"/>
          <p:cNvGraphicFramePr/>
          <p:nvPr>
            <p:extLst/>
          </p:nvPr>
        </p:nvGraphicFramePr>
        <p:xfrm>
          <a:off x="3116852" y="3074421"/>
          <a:ext cx="7188290" cy="3512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0427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>
                    <a:solidFill>
                      <a:schemeClr val="tx1"/>
                    </a:solidFill>
                  </a:rPr>
                  <a:t>Exemplo apresentado no artigo (8.1.3 da tese, pág. 99): Problema de autovalor: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b="1" dirty="0" smtClean="0">
                    <a:solidFill>
                      <a:schemeClr val="tx1"/>
                    </a:solidFill>
                  </a:rPr>
                  <a:t>Resultados utilizando a FBR de Wendland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 r="-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áfico 5"/>
          <p:cNvGraphicFramePr/>
          <p:nvPr>
            <p:extLst/>
          </p:nvPr>
        </p:nvGraphicFramePr>
        <p:xfrm>
          <a:off x="3101701" y="3058886"/>
          <a:ext cx="7014755" cy="332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7464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(8.1.3 da tese, pág. 99): Problema de autovalor</a:t>
            </a:r>
            <a:r>
              <a:rPr lang="pt-BR" b="1" dirty="0" smtClean="0">
                <a:solidFill>
                  <a:schemeClr val="tx1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</a:t>
            </a:r>
            <a:r>
              <a:rPr lang="pt-BR" b="1" i="1" u="sng" dirty="0" smtClean="0">
                <a:solidFill>
                  <a:schemeClr val="tx1"/>
                </a:solidFill>
              </a:rPr>
              <a:t>Conclusões</a:t>
            </a:r>
          </a:p>
          <a:p>
            <a:pPr marL="0" indent="0" algn="just">
              <a:buNone/>
            </a:pP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 smtClean="0">
                <a:solidFill>
                  <a:schemeClr val="tx1"/>
                </a:solidFill>
              </a:rPr>
              <a:t>     Verificou-se o bom desempenho do MECID com regularização para o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domínio irregular onde:</a:t>
            </a:r>
          </a:p>
          <a:p>
            <a:pPr marL="0" indent="0" algn="just">
              <a:buNone/>
            </a:pPr>
            <a:endParaRPr lang="pt-BR" sz="3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As duas FBR são recomendáveis para este exemplo, apresentando bons resultados para as malhas apresentadas.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É possível observar a convergência dos resultados para as malhas 1 e 2 utilizando a FBR de placa fina.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</a:rPr>
              <a:t>A função de Wendland apresentou melhores resultados na malha 2, principalmente para os espectros de frequência mais altos.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3209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>
                <a:solidFill>
                  <a:schemeClr val="tx1"/>
                </a:solidFill>
              </a:rPr>
              <a:t>Loeffler, C. F.; Barcelos, H. M. Desempenho do Método dos Elementos de Contorno com Integração Direta em problemas de autovalor com domínio não regular. In: CONGRESSO NACIONAL DE MATEMÁTICA APLICADA E COMPUTACIONAL, 37., 2017, São Jose dos Campos. </a:t>
            </a:r>
            <a:r>
              <a:rPr lang="pt-BR" b="1" dirty="0">
                <a:solidFill>
                  <a:schemeClr val="tx1"/>
                </a:solidFill>
              </a:rPr>
              <a:t>Anais eletrônicos CNMAC2018</a:t>
            </a:r>
            <a:r>
              <a:rPr lang="pt-BR" dirty="0">
                <a:solidFill>
                  <a:schemeClr val="tx1"/>
                </a:solidFill>
              </a:rPr>
              <a:t>. </a:t>
            </a:r>
            <a:r>
              <a:rPr lang="pt-BR" dirty="0" err="1">
                <a:solidFill>
                  <a:schemeClr val="tx1"/>
                </a:solidFill>
              </a:rPr>
              <a:t>Disponívelem</a:t>
            </a:r>
            <a:r>
              <a:rPr lang="pt-BR" dirty="0">
                <a:solidFill>
                  <a:schemeClr val="tx1"/>
                </a:solidFill>
              </a:rPr>
              <a:t>:&lt;https://proceedings.sbmac.org.br/sbmac/article/ </a:t>
            </a:r>
            <a:r>
              <a:rPr lang="pt-BR" dirty="0" err="1">
                <a:solidFill>
                  <a:schemeClr val="tx1"/>
                </a:solidFill>
              </a:rPr>
              <a:t>view</a:t>
            </a:r>
            <a:r>
              <a:rPr lang="pt-BR" dirty="0">
                <a:solidFill>
                  <a:schemeClr val="tx1"/>
                </a:solidFill>
              </a:rPr>
              <a:t>/2085&gt;. </a:t>
            </a:r>
            <a:r>
              <a:rPr lang="en-US" dirty="0" err="1">
                <a:solidFill>
                  <a:schemeClr val="tx1"/>
                </a:solidFill>
              </a:rPr>
              <a:t>Acesso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: 01 </a:t>
            </a:r>
            <a:r>
              <a:rPr lang="en-US" dirty="0" err="1">
                <a:solidFill>
                  <a:schemeClr val="tx1"/>
                </a:solidFill>
              </a:rPr>
              <a:t>nov.</a:t>
            </a:r>
            <a:r>
              <a:rPr lang="en-US" dirty="0">
                <a:solidFill>
                  <a:schemeClr val="tx1"/>
                </a:solidFill>
              </a:rPr>
              <a:t> 2019.</a:t>
            </a:r>
            <a:endParaRPr lang="pt-BR" dirty="0">
              <a:solidFill>
                <a:schemeClr val="tx1"/>
              </a:solidFill>
            </a:endParaRPr>
          </a:p>
          <a:p>
            <a:pPr algn="just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1905000"/>
            <a:ext cx="4733925" cy="462915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4093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>
                <a:solidFill>
                  <a:schemeClr val="tx1"/>
                </a:solidFill>
              </a:rPr>
              <a:t>Loeffler, C. F.; Barcelos, H. M. Desempenho do Método dos Elementos de Contorno com Integração Direta em problemas de autovalor com domínio não regular. In: CONGRESSO NACIONAL DE MATEMÁTICA APLICADA E COMPUTACIONAL, 37., 2017, São Jose dos Campos. </a:t>
            </a:r>
            <a:r>
              <a:rPr lang="pt-BR" b="1" dirty="0">
                <a:solidFill>
                  <a:schemeClr val="tx1"/>
                </a:solidFill>
              </a:rPr>
              <a:t>Anais eletrônicos CNMAC2018</a:t>
            </a:r>
            <a:r>
              <a:rPr lang="pt-BR" dirty="0">
                <a:solidFill>
                  <a:schemeClr val="tx1"/>
                </a:solidFill>
              </a:rPr>
              <a:t>. </a:t>
            </a:r>
            <a:r>
              <a:rPr lang="pt-BR" dirty="0" err="1">
                <a:solidFill>
                  <a:schemeClr val="tx1"/>
                </a:solidFill>
              </a:rPr>
              <a:t>Disponívelem</a:t>
            </a:r>
            <a:r>
              <a:rPr lang="pt-BR" dirty="0">
                <a:solidFill>
                  <a:schemeClr val="tx1"/>
                </a:solidFill>
              </a:rPr>
              <a:t>:&lt;https://proceedings.sbmac.org.br/sbmac/article/ </a:t>
            </a:r>
            <a:r>
              <a:rPr lang="pt-BR" dirty="0" err="1">
                <a:solidFill>
                  <a:schemeClr val="tx1"/>
                </a:solidFill>
              </a:rPr>
              <a:t>view</a:t>
            </a:r>
            <a:r>
              <a:rPr lang="pt-BR" dirty="0">
                <a:solidFill>
                  <a:schemeClr val="tx1"/>
                </a:solidFill>
              </a:rPr>
              <a:t>/2085&gt;. </a:t>
            </a:r>
            <a:r>
              <a:rPr lang="en-US" dirty="0" err="1">
                <a:solidFill>
                  <a:schemeClr val="tx1"/>
                </a:solidFill>
              </a:rPr>
              <a:t>Acesso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: 01 </a:t>
            </a:r>
            <a:r>
              <a:rPr lang="en-US" dirty="0" err="1">
                <a:solidFill>
                  <a:schemeClr val="tx1"/>
                </a:solidFill>
              </a:rPr>
              <a:t>nov.</a:t>
            </a:r>
            <a:r>
              <a:rPr lang="en-US" dirty="0">
                <a:solidFill>
                  <a:schemeClr val="tx1"/>
                </a:solidFill>
              </a:rPr>
              <a:t> 2019.</a:t>
            </a:r>
            <a:endParaRPr lang="pt-BR" dirty="0">
              <a:solidFill>
                <a:schemeClr val="tx1"/>
              </a:solidFill>
            </a:endParaRPr>
          </a:p>
          <a:p>
            <a:pPr algn="just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1949237"/>
            <a:ext cx="5128220" cy="3689147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0760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1 - A proposta desta tese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712685"/>
            <a:ext cx="8915400" cy="5741060"/>
          </a:xfrm>
        </p:spPr>
        <p:txBody>
          <a:bodyPr>
            <a:noAutofit/>
          </a:bodyPr>
          <a:lstStyle/>
          <a:p>
            <a:pPr algn="just"/>
            <a:r>
              <a:rPr lang="pt-BR" sz="2000" dirty="0">
                <a:solidFill>
                  <a:schemeClr val="tx1"/>
                </a:solidFill>
              </a:rPr>
              <a:t>O crescente </a:t>
            </a:r>
            <a:r>
              <a:rPr lang="pt-BR" sz="2000" b="1" dirty="0">
                <a:solidFill>
                  <a:schemeClr val="tx1"/>
                </a:solidFill>
              </a:rPr>
              <a:t>avanço tecnológico</a:t>
            </a:r>
            <a:r>
              <a:rPr lang="pt-BR" sz="2000" dirty="0">
                <a:solidFill>
                  <a:schemeClr val="tx1"/>
                </a:solidFill>
              </a:rPr>
              <a:t> da nossa sociedade moderna </a:t>
            </a:r>
            <a:r>
              <a:rPr lang="pt-BR" sz="2000" b="1" dirty="0">
                <a:solidFill>
                  <a:schemeClr val="tx1"/>
                </a:solidFill>
              </a:rPr>
              <a:t>estimula o desenvolvimento de materiais </a:t>
            </a:r>
            <a:r>
              <a:rPr lang="pt-BR" sz="2000" dirty="0">
                <a:solidFill>
                  <a:schemeClr val="tx1"/>
                </a:solidFill>
              </a:rPr>
              <a:t>com múltiplas aplicações. </a:t>
            </a:r>
            <a:r>
              <a:rPr lang="pt-BR" sz="2000" dirty="0" smtClean="0">
                <a:solidFill>
                  <a:schemeClr val="tx1"/>
                </a:solidFill>
              </a:rPr>
              <a:t>Os </a:t>
            </a:r>
            <a:r>
              <a:rPr lang="pt-BR" sz="2000" b="1" dirty="0" smtClean="0">
                <a:solidFill>
                  <a:schemeClr val="tx1"/>
                </a:solidFill>
              </a:rPr>
              <a:t>materiais funcionais </a:t>
            </a:r>
            <a:r>
              <a:rPr lang="pt-BR" sz="2000" dirty="0" smtClean="0">
                <a:solidFill>
                  <a:schemeClr val="tx1"/>
                </a:solidFill>
              </a:rPr>
              <a:t>são </a:t>
            </a:r>
            <a:r>
              <a:rPr lang="pt-BR" sz="2000" dirty="0">
                <a:solidFill>
                  <a:schemeClr val="tx1"/>
                </a:solidFill>
              </a:rPr>
              <a:t>por natureza, capazes de combinar uma ampla gama de características que auxiliam na descoberta de novas </a:t>
            </a:r>
            <a:r>
              <a:rPr lang="pt-BR" sz="2000" dirty="0" smtClean="0">
                <a:solidFill>
                  <a:schemeClr val="tx1"/>
                </a:solidFill>
              </a:rPr>
              <a:t>aplicações.</a:t>
            </a:r>
          </a:p>
          <a:p>
            <a:pPr marL="0" indent="0" algn="just">
              <a:buNone/>
            </a:pPr>
            <a:endParaRPr lang="pt-BR" sz="2000" dirty="0" smtClean="0">
              <a:solidFill>
                <a:schemeClr val="tx1"/>
              </a:solidFill>
            </a:endParaRPr>
          </a:p>
          <a:p>
            <a:pPr algn="just"/>
            <a:r>
              <a:rPr lang="pt-BR" sz="2000" b="1" dirty="0">
                <a:solidFill>
                  <a:schemeClr val="tx1"/>
                </a:solidFill>
              </a:rPr>
              <a:t>Exemplos de materiais funcionais: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tx1"/>
                </a:solidFill>
              </a:rPr>
              <a:t>semicondutores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tx1"/>
                </a:solidFill>
              </a:rPr>
              <a:t>metais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tx1"/>
                </a:solidFill>
              </a:rPr>
              <a:t>polímeros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b="1" dirty="0">
                <a:solidFill>
                  <a:schemeClr val="tx1"/>
                </a:solidFill>
              </a:rPr>
              <a:t>cerâmica </a:t>
            </a:r>
          </a:p>
          <a:p>
            <a:pPr algn="just"/>
            <a:endParaRPr lang="pt-BR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(8.1.4 da tese, pág. 101): Problema de autovalor:</a:t>
            </a:r>
          </a:p>
        </p:txBody>
      </p:sp>
      <p:pic>
        <p:nvPicPr>
          <p:cNvPr id="4" name="Imagem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3" y="2605314"/>
            <a:ext cx="5297714" cy="42526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8145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(8.1.4 da tese, pág. 101): Problema de autovalor: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92925" y="2578258"/>
            <a:ext cx="352211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Malha 1 </a:t>
            </a: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</a:t>
            </a: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268 PC com 529 PI.</a:t>
            </a:r>
            <a:endParaRPr kumimoji="0" lang="pt-BR" altLang="pt-B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Malha 2 </a:t>
            </a: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</a:t>
            </a: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268 PC com 817 PI.</a:t>
            </a:r>
            <a:endParaRPr kumimoji="0" lang="pt-BR" altLang="pt-B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Malha 3 </a:t>
            </a: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</a:t>
            </a: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524 PC com 1043 PI.</a:t>
            </a:r>
            <a:endParaRPr kumimoji="0" lang="pt-BR" altLang="pt-B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endParaRPr kumimoji="0" lang="pt-BR" altLang="pt-B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Imagem 3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86" y="3569269"/>
            <a:ext cx="9080725" cy="328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1048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8.1.4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101): </a:t>
            </a:r>
            <a:r>
              <a:rPr lang="pt-BR" b="1" dirty="0">
                <a:solidFill>
                  <a:schemeClr val="tx1"/>
                </a:solidFill>
              </a:rPr>
              <a:t>Problema de autovalor:</a:t>
            </a:r>
          </a:p>
        </p:txBody>
      </p:sp>
      <p:pic>
        <p:nvPicPr>
          <p:cNvPr id="8" name="Imagem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28" y="2656114"/>
            <a:ext cx="4644571" cy="4042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tângulo 6"/>
          <p:cNvSpPr/>
          <p:nvPr/>
        </p:nvSpPr>
        <p:spPr>
          <a:xfrm>
            <a:off x="7763311" y="2656114"/>
            <a:ext cx="3095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4308 </a:t>
            </a:r>
            <a:r>
              <a:rPr lang="pt-BR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elementos triangulares</a:t>
            </a:r>
          </a:p>
          <a:p>
            <a:r>
              <a:rPr lang="pt-BR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e </a:t>
            </a: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2283 nós internos </a:t>
            </a:r>
            <a:endParaRPr lang="pt-BR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4390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>
                    <a:solidFill>
                      <a:schemeClr val="tx1"/>
                    </a:solidFill>
                  </a:rPr>
                  <a:t>Exemplo apresentado no artigo (8.1.4 da tese, pág. 101): Problema de autovalor: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b="1" dirty="0" smtClean="0">
                    <a:solidFill>
                      <a:schemeClr val="tx1"/>
                    </a:solidFill>
                  </a:rPr>
                  <a:t>Resultados utilizando a FBR de placa fina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pt-BR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 r="-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áfico 5"/>
          <p:cNvGraphicFramePr/>
          <p:nvPr>
            <p:extLst/>
          </p:nvPr>
        </p:nvGraphicFramePr>
        <p:xfrm>
          <a:off x="3077028" y="3001509"/>
          <a:ext cx="7053943" cy="3585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94413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>
                    <a:solidFill>
                      <a:schemeClr val="tx1"/>
                    </a:solidFill>
                  </a:rPr>
                  <a:t>Exemplo apresentado no artigo (8.1.4 da tese, pág. 101): Problema de autovalor: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b="1" dirty="0" smtClean="0">
                    <a:solidFill>
                      <a:schemeClr val="tx1"/>
                    </a:solidFill>
                  </a:rPr>
                  <a:t>Resultados utilizando a FBR de Wendland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 r="-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Gráfico 4"/>
          <p:cNvGraphicFramePr/>
          <p:nvPr>
            <p:extLst/>
          </p:nvPr>
        </p:nvGraphicFramePr>
        <p:xfrm>
          <a:off x="3106057" y="2966289"/>
          <a:ext cx="6618514" cy="3419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27124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(8.1.4 da tese, pág. 101): Problema de autovalor:</a:t>
            </a:r>
          </a:p>
          <a:p>
            <a:pPr marL="0" indent="0" algn="just">
              <a:buNone/>
            </a:pP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 smtClean="0">
                <a:solidFill>
                  <a:schemeClr val="tx1"/>
                </a:solidFill>
              </a:rPr>
              <a:t>     </a:t>
            </a:r>
            <a:r>
              <a:rPr lang="pt-BR" b="1" i="1" u="sng" dirty="0" smtClean="0">
                <a:solidFill>
                  <a:schemeClr val="tx1"/>
                </a:solidFill>
              </a:rPr>
              <a:t>Conclusões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chemeClr val="tx1"/>
                </a:solidFill>
              </a:rPr>
              <a:t> </a:t>
            </a:r>
            <a:r>
              <a:rPr lang="pt-BR" b="1" i="1" dirty="0" smtClean="0">
                <a:solidFill>
                  <a:schemeClr val="tx1"/>
                </a:solidFill>
              </a:rPr>
              <a:t>     </a:t>
            </a:r>
            <a:r>
              <a:rPr lang="pt-BR" b="1" dirty="0" smtClean="0">
                <a:solidFill>
                  <a:schemeClr val="tx1"/>
                </a:solidFill>
              </a:rPr>
              <a:t>Verificou-se o bom desempenho do MECID com regularização para o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domínio irregular onde:</a:t>
            </a:r>
          </a:p>
          <a:p>
            <a:pPr marL="0" indent="0" algn="just">
              <a:buNone/>
            </a:pPr>
            <a:endParaRPr lang="pt-BR" sz="3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É possível verificar a sensibilidade das FBR na presença de regiões irregulares.</a:t>
            </a:r>
          </a:p>
          <a:p>
            <a:pPr marL="457200" lvl="1" indent="0" algn="just">
              <a:buNone/>
            </a:pPr>
            <a:endParaRPr lang="pt-BR" sz="5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Observa-se </a:t>
            </a:r>
            <a:r>
              <a:rPr lang="pt-BR" b="1" dirty="0">
                <a:solidFill>
                  <a:schemeClr val="tx1"/>
                </a:solidFill>
              </a:rPr>
              <a:t>a convergência dos resultados para as malhas 1 e 2 utilizando a FBR de placa </a:t>
            </a:r>
            <a:r>
              <a:rPr lang="pt-BR" b="1" dirty="0" smtClean="0">
                <a:solidFill>
                  <a:schemeClr val="tx1"/>
                </a:solidFill>
              </a:rPr>
              <a:t>fina. Flutuações ocorreram durante a aplicação da malha 3.</a:t>
            </a:r>
            <a:endParaRPr lang="pt-BR" b="1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endParaRPr lang="pt-BR" sz="5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 função de Wendland foi bem sensível durante o cálculo das frequências iniciais, apresentando bons resultados a partir da quinta frequência com a malha 3.</a:t>
            </a:r>
          </a:p>
          <a:p>
            <a:pPr marL="0" indent="0" algn="just">
              <a:buNone/>
            </a:pPr>
            <a:endParaRPr lang="pt-BR" dirty="0" smtClean="0">
              <a:solidFill>
                <a:schemeClr val="tx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chemeClr val="tx1"/>
                </a:solidFill>
              </a:rPr>
              <a:t>2 - O </a:t>
            </a:r>
            <a:r>
              <a:rPr lang="pt-BR" sz="2800" b="1" dirty="0">
                <a:solidFill>
                  <a:schemeClr val="tx1"/>
                </a:solidFill>
              </a:rPr>
              <a:t>desempenho do MECID </a:t>
            </a:r>
            <a:r>
              <a:rPr lang="pt-BR" sz="2800" b="1" dirty="0" smtClean="0">
                <a:solidFill>
                  <a:schemeClr val="tx1"/>
                </a:solidFill>
              </a:rPr>
              <a:t>para o problema de Helmholtz em meio homogêneo </a:t>
            </a:r>
            <a:r>
              <a:rPr lang="pt-BR" sz="2800" b="1" dirty="0">
                <a:solidFill>
                  <a:schemeClr val="tx1"/>
                </a:solidFill>
              </a:rPr>
              <a:t>e </a:t>
            </a:r>
            <a:r>
              <a:rPr lang="pt-BR" sz="2800" b="1" dirty="0" smtClean="0">
                <a:solidFill>
                  <a:schemeClr val="tx1"/>
                </a:solidFill>
              </a:rPr>
              <a:t>irregular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dirty="0" smtClean="0">
                <a:solidFill>
                  <a:schemeClr val="tx1"/>
                </a:solidFill>
              </a:rPr>
              <a:t> </a:t>
            </a:r>
            <a:br>
              <a:rPr lang="pt-BR" sz="2800" b="1" dirty="0" smtClean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r>
              <a:rPr lang="pt-BR" sz="2800" b="1" i="1" dirty="0">
                <a:solidFill>
                  <a:schemeClr val="tx1"/>
                </a:solidFill>
              </a:rPr>
              <a:t/>
            </a:r>
            <a:br>
              <a:rPr lang="pt-BR" sz="2800" b="1" i="1" dirty="0">
                <a:solidFill>
                  <a:schemeClr val="tx1"/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0606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Barcelos, H. M.; Loeffler, C. F.; Barbosa, J. P. O MECID com funções de base radial na solução do problema de Laplace em meios suavemente não homogêneos. In: CONGRESSO NACIONAL DE MATEMÁTICA APLICADA E COMPUTACIONAL, 38., 2018, Campinas. </a:t>
            </a:r>
            <a:r>
              <a:rPr lang="pt-BR" b="1" dirty="0">
                <a:solidFill>
                  <a:schemeClr val="tx1"/>
                </a:solidFill>
              </a:rPr>
              <a:t>Anais eletrônicos CNMAC 2018</a:t>
            </a:r>
            <a:r>
              <a:rPr lang="pt-BR" dirty="0">
                <a:solidFill>
                  <a:schemeClr val="tx1"/>
                </a:solidFill>
              </a:rPr>
              <a:t>. Disponível em: &lt; https://proceedings.sbmac.org.br/sbmac/article/view/2257&gt;. </a:t>
            </a:r>
            <a:r>
              <a:rPr lang="en-US" dirty="0" err="1">
                <a:solidFill>
                  <a:schemeClr val="tx1"/>
                </a:solidFill>
              </a:rPr>
              <a:t>Acesso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: 01 </a:t>
            </a:r>
            <a:r>
              <a:rPr lang="en-US" dirty="0" err="1">
                <a:solidFill>
                  <a:schemeClr val="tx1"/>
                </a:solidFill>
              </a:rPr>
              <a:t>nov.</a:t>
            </a:r>
            <a:r>
              <a:rPr lang="en-US" dirty="0">
                <a:solidFill>
                  <a:schemeClr val="tx1"/>
                </a:solidFill>
              </a:rPr>
              <a:t> 2019.</a:t>
            </a:r>
          </a:p>
          <a:p>
            <a:pPr algn="just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1905000"/>
            <a:ext cx="46577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1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Barcelos, H. M.; Loeffler, C. F.; Barbosa, J. P. O MECID com funções de base radial na solução do problema de Laplace em meios suavemente não homogêneos. In: CONGRESSO NACIONAL DE MATEMÁTICA APLICADA E COMPUTACIONAL, 38., 2018, Campinas. </a:t>
            </a:r>
            <a:r>
              <a:rPr lang="pt-BR" b="1" dirty="0">
                <a:solidFill>
                  <a:schemeClr val="tx1"/>
                </a:solidFill>
              </a:rPr>
              <a:t>Anais eletrônicos CNMAC 2018</a:t>
            </a:r>
            <a:r>
              <a:rPr lang="pt-BR" dirty="0">
                <a:solidFill>
                  <a:schemeClr val="tx1"/>
                </a:solidFill>
              </a:rPr>
              <a:t>. Disponível em: &lt; https://proceedings.sbmac.org.br/sbmac/article/view/2257&gt;. </a:t>
            </a:r>
            <a:r>
              <a:rPr lang="en-US" dirty="0" err="1">
                <a:solidFill>
                  <a:schemeClr val="tx1"/>
                </a:solidFill>
              </a:rPr>
              <a:t>Acesso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: 01 </a:t>
            </a:r>
            <a:r>
              <a:rPr lang="en-US" dirty="0" err="1">
                <a:solidFill>
                  <a:schemeClr val="tx1"/>
                </a:solidFill>
              </a:rPr>
              <a:t>nov.</a:t>
            </a:r>
            <a:r>
              <a:rPr lang="en-US" dirty="0">
                <a:solidFill>
                  <a:schemeClr val="tx1"/>
                </a:solidFill>
              </a:rPr>
              <a:t> 2019.</a:t>
            </a:r>
          </a:p>
          <a:p>
            <a:pPr algn="just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012" y="2033588"/>
            <a:ext cx="4600600" cy="3224213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0033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Equação de Governo: Laplace generalizado 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Problema fundamental </a:t>
                </a:r>
                <a:r>
                  <a:rPr lang="pt-BR" b="1" dirty="0">
                    <a:solidFill>
                      <a:schemeClr val="tx1"/>
                    </a:solidFill>
                  </a:rPr>
                  <a:t>de Laplace (Brebbia; Walker, 1980)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)=−∆(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;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p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pt-BR" b="1" dirty="0">
                    <a:solidFill>
                      <a:schemeClr val="tx1"/>
                    </a:solidFill>
                  </a:rPr>
                  <a:t>;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𝐥𝐧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integral forte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dΩ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integral para a aplicação da MECID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nary>
                      <m:naryPr>
                        <m:limLoc m:val="subSup"/>
                        <m:ctrlP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 r="-2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 flipV="1">
            <a:off x="10464801" y="5796169"/>
            <a:ext cx="0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ve Esquerda 5"/>
          <p:cNvSpPr/>
          <p:nvPr/>
        </p:nvSpPr>
        <p:spPr>
          <a:xfrm rot="-5400000">
            <a:off x="10301518" y="4027346"/>
            <a:ext cx="312051" cy="3468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817872" y="6097849"/>
            <a:ext cx="1279517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pt-BR" sz="1600" b="1" dirty="0" smtClean="0"/>
              <a:t>Objetivo :</a:t>
            </a:r>
          </a:p>
          <a:p>
            <a:pPr algn="ctr"/>
            <a:endParaRPr lang="pt-BR" sz="800" dirty="0" smtClean="0"/>
          </a:p>
          <a:p>
            <a:pPr algn="ctr"/>
            <a:r>
              <a:rPr lang="pt-BR" sz="1600" dirty="0" smtClean="0"/>
              <a:t>Regularizar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644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Regularização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</m:d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 flipV="1">
            <a:off x="6604000" y="3512454"/>
            <a:ext cx="0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10072916" y="3512454"/>
            <a:ext cx="0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have Esquerda 6"/>
          <p:cNvSpPr/>
          <p:nvPr/>
        </p:nvSpPr>
        <p:spPr>
          <a:xfrm rot="-5400000">
            <a:off x="6440717" y="1607457"/>
            <a:ext cx="312051" cy="3468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Esquerda 7"/>
          <p:cNvSpPr/>
          <p:nvPr/>
        </p:nvSpPr>
        <p:spPr>
          <a:xfrm rot="-5400000">
            <a:off x="9907023" y="1900349"/>
            <a:ext cx="312052" cy="28831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51698" y="4488240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b="1" dirty="0" smtClean="0"/>
              <a:t>MECID</a:t>
            </a:r>
            <a:endParaRPr 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9201884" y="4488240"/>
                <a:ext cx="1722331" cy="8370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b="1" dirty="0" smtClean="0"/>
                  <a:t>Objetivo 2:</a:t>
                </a:r>
              </a:p>
              <a:p>
                <a:pPr algn="ctr"/>
                <a:endParaRPr lang="pt-BR" sz="900" dirty="0" smtClean="0"/>
              </a:p>
              <a:p>
                <a:pPr algn="ctr"/>
                <a:r>
                  <a:rPr lang="pt-BR" dirty="0" smtClean="0"/>
                  <a:t>obter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pt-BR" b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884" y="4488240"/>
                <a:ext cx="1722331" cy="837024"/>
              </a:xfrm>
              <a:prstGeom prst="rect">
                <a:avLst/>
              </a:prstGeom>
              <a:blipFill>
                <a:blip r:embed="rId4"/>
                <a:stretch>
                  <a:fillRect l="-2473" t="-3623" b="-28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5714879" y="4488240"/>
            <a:ext cx="1792478" cy="7848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pt-BR" b="1" dirty="0" smtClean="0"/>
              <a:t>Objetivo 1:</a:t>
            </a:r>
          </a:p>
          <a:p>
            <a:pPr algn="ctr"/>
            <a:endParaRPr lang="pt-BR" sz="900" dirty="0" smtClean="0"/>
          </a:p>
          <a:p>
            <a:pPr algn="ctr"/>
            <a:r>
              <a:rPr lang="pt-BR" dirty="0" smtClean="0"/>
              <a:t>Aplicar MECID</a:t>
            </a:r>
            <a:endParaRPr lang="pt-BR" dirty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9372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1 - A proposta desta tese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712685"/>
            <a:ext cx="8915400" cy="5741060"/>
          </a:xfrm>
        </p:spPr>
        <p:txBody>
          <a:bodyPr>
            <a:noAutofit/>
          </a:bodyPr>
          <a:lstStyle/>
          <a:p>
            <a:pPr algn="just"/>
            <a:r>
              <a:rPr lang="pt-BR" sz="2000" dirty="0" smtClean="0">
                <a:solidFill>
                  <a:schemeClr val="tx1"/>
                </a:solidFill>
              </a:rPr>
              <a:t>Tomando como exemplo a </a:t>
            </a:r>
            <a:r>
              <a:rPr lang="pt-BR" sz="2000" b="1" dirty="0" smtClean="0">
                <a:solidFill>
                  <a:schemeClr val="tx1"/>
                </a:solidFill>
              </a:rPr>
              <a:t>cerâmica, </a:t>
            </a:r>
            <a:r>
              <a:rPr lang="pt-BR" sz="2000" dirty="0" smtClean="0">
                <a:solidFill>
                  <a:schemeClr val="tx1"/>
                </a:solidFill>
              </a:rPr>
              <a:t> ela apresenta uma ampla </a:t>
            </a:r>
            <a:r>
              <a:rPr lang="pt-BR" sz="2000" dirty="0">
                <a:solidFill>
                  <a:schemeClr val="tx1"/>
                </a:solidFill>
              </a:rPr>
              <a:t>variedade de funções </a:t>
            </a:r>
            <a:r>
              <a:rPr lang="pt-BR" sz="2000" dirty="0" smtClean="0">
                <a:solidFill>
                  <a:schemeClr val="tx1"/>
                </a:solidFill>
              </a:rPr>
              <a:t>entre os materiais funcionais, sendo aplicadas no projeto de: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b="1" dirty="0" smtClean="0">
                <a:solidFill>
                  <a:schemeClr val="tx1"/>
                </a:solidFill>
              </a:rPr>
              <a:t>Capacitores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b="1" dirty="0" smtClean="0">
                <a:solidFill>
                  <a:schemeClr val="tx1"/>
                </a:solidFill>
              </a:rPr>
              <a:t>transdutores </a:t>
            </a:r>
            <a:r>
              <a:rPr lang="pt-BR" sz="1800" b="1" dirty="0">
                <a:solidFill>
                  <a:schemeClr val="tx1"/>
                </a:solidFill>
              </a:rPr>
              <a:t>de </a:t>
            </a:r>
            <a:r>
              <a:rPr lang="pt-BR" sz="1800" b="1" dirty="0" smtClean="0">
                <a:solidFill>
                  <a:schemeClr val="tx1"/>
                </a:solidFill>
              </a:rPr>
              <a:t>potência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dirty="0" smtClean="0">
                <a:solidFill>
                  <a:schemeClr val="tx1"/>
                </a:solidFill>
              </a:rPr>
              <a:t>sensores </a:t>
            </a:r>
            <a:r>
              <a:rPr lang="pt-BR" sz="1800" dirty="0">
                <a:solidFill>
                  <a:schemeClr val="tx1"/>
                </a:solidFill>
              </a:rPr>
              <a:t>de gás e </a:t>
            </a:r>
            <a:r>
              <a:rPr lang="pt-BR" sz="1800" dirty="0" smtClean="0">
                <a:solidFill>
                  <a:schemeClr val="tx1"/>
                </a:solidFill>
              </a:rPr>
              <a:t>biológicos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tx1"/>
                </a:solidFill>
              </a:rPr>
              <a:t>eletro-ópticos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dirty="0">
                <a:solidFill>
                  <a:schemeClr val="tx1"/>
                </a:solidFill>
              </a:rPr>
              <a:t>eletro- dispositivos crômicos</a:t>
            </a:r>
          </a:p>
          <a:p>
            <a:pPr marL="457200" lvl="1" indent="0" algn="just">
              <a:buNone/>
            </a:pPr>
            <a:endParaRPr lang="pt-BR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01256" y="1756738"/>
              <a:ext cx="8906103" cy="48793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6668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4429435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387478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endParaRPr lang="en-US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39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MECID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err="1" smtClean="0"/>
                            <a:t>Prob</a:t>
                          </a:r>
                          <a:r>
                            <a:rPr lang="pt-BR" dirty="0" smtClean="0"/>
                            <a:t>.</a:t>
                          </a:r>
                          <a:r>
                            <a:rPr lang="pt-BR" baseline="0" dirty="0" smtClean="0"/>
                            <a:t> Fund. </a:t>
                          </a:r>
                          <a14:m>
                            <m:oMath xmlns:m="http://schemas.openxmlformats.org/officeDocument/2006/math"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b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pt-BR" b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pt-BR" b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oMath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27111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𝝃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𝛏</m:t>
                                      </m:r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𝐝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  <a:p>
                          <a:pPr algn="r"/>
                          <a:r>
                            <a:rPr lang="pt-BR" dirty="0" smtClean="0"/>
                            <a:t>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</m:e>
                              </m:sPre>
                              <m:nary>
                                <m:naryPr>
                                  <m:limLoc m:val="subSup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dΩ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dirty="0" smtClean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𝐮</m:t>
                              </m:r>
                              <m:r>
                                <a:rPr lang="pt-BR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pt-BR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𝛏</m:t>
                              </m:r>
                              <m:r>
                                <a:rPr lang="pt-BR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nary>
                                <m:naryPr>
                                  <m:ctrlP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𝑲</m:t>
                                      </m:r>
                                    </m:e>
                                    <m:sub>
                                      <m:r>
                                        <a:rPr lang="pt-BR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t-BR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𝛏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𝐝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  <m:r>
                                    <a:rPr lang="pt-BR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subSup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  <m:sSubSup>
                                        <m:sSub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u</m:t>
                                          </m:r>
                                        </m:e>
                                        <m:sub>
                                          <m: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i</m:t>
                                          </m:r>
                                        </m:sub>
                                        <m:sup>
                                          <m: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ξ</m:t>
                                          </m:r>
                                          <m: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],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dΩ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ξ</m:t>
                              </m:r>
                              <m: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nary>
                                <m:naryPr>
                                  <m:limLoc m:val="subSup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K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ii</m:t>
                                      </m:r>
                                    </m:sub>
                                    <m:sup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dΩ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i="1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30168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𝝃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𝛏</m:t>
                                      </m:r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𝐝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  <a:p>
                          <a:pPr algn="r"/>
                          <a:r>
                            <a:rPr lang="pt-BR" dirty="0" smtClean="0"/>
                            <a:t>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</m:e>
                              </m:sPre>
                              <m:nary>
                                <m:naryPr>
                                  <m:limLoc m:val="subSup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pt-BR" sz="180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ii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dΩ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dirty="0" smtClean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81660" algn="l"/>
                              <a:tab pos="1163320" algn="l"/>
                              <a:tab pos="1744980" algn="l"/>
                              <a:tab pos="2326640" algn="l"/>
                              <a:tab pos="2908300" algn="l"/>
                              <a:tab pos="3489960" algn="l"/>
                              <a:tab pos="4071620" algn="l"/>
                              <a:tab pos="4653280" algn="l"/>
                              <a:tab pos="5234940" algn="l"/>
                              <a:tab pos="5816600" algn="l"/>
                              <a:tab pos="6398260" algn="l"/>
                              <a:tab pos="6979920" algn="l"/>
                              <a:tab pos="7561580" algn="l"/>
                              <a:tab pos="8143240" algn="l"/>
                              <a:tab pos="8724900" algn="l"/>
                              <a:tab pos="9306560" algn="l"/>
                            </a:tabLst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ctrlP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𝛀</m:t>
                                  </m:r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𝐗</m:t>
                                  </m:r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𝐮</m:t>
                                  </m:r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𝛏</m:t>
                                  </m:r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pt-BR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8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𝑲</m:t>
                                      </m:r>
                                    </m:e>
                                    <m:sub>
                                      <m:r>
                                        <a:rPr lang="pt-BR" sz="1800" b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pt-BR" sz="18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𝐗</m:t>
                                  </m:r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pt-BR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8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t-BR" sz="1800" b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pt-BR" sz="18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pt-BR" sz="18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𝛏</m:t>
                                  </m:r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𝐗</m:t>
                                  </m:r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𝐝</m:t>
                                  </m:r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𝛀</m:t>
                                  </m:r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r>
                                    <a:rPr lang="pt-BR" sz="18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𝐗</m:t>
                                  </m:r>
                                  <m:r>
                                    <a:rPr lang="pt-BR" sz="1800" b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subSup"/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Γ</m:t>
                                  </m:r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X</m:t>
                                  </m:r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K</m:t>
                                      </m:r>
                                      <m:d>
                                        <m:dPr>
                                          <m:ctrlPr>
                                            <a:rPr lang="pt-BR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pt-BR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u</m:t>
                                          </m:r>
                                        </m:e>
                                        <m:sub>
                                          <m: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i</m:t>
                                          </m:r>
                                        </m:sub>
                                        <m:sup>
                                          <m:r>
                                            <a:rPr lang="pt-BR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pt-BR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ξ</m:t>
                                          </m:r>
                                          <m: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X</m:t>
                                  </m:r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dΓ</m:t>
                                  </m:r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X</m:t>
                                  </m:r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c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ξ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K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ξ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u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ξ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18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pt-BR" sz="1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  <a:tr h="100455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nary>
                                <m:naryPr>
                                  <m:limLoc m:val="subSup"/>
                                  <m:ctrlPr>
                                    <a:rPr lang="pt-BR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𝝃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𝛏</m:t>
                                      </m:r>
                                      <m:r>
                                        <a:rPr lang="pt-BR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𝐝</m:t>
                                  </m:r>
                                  <m:r>
                                    <a:rPr lang="pt-BR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</m:e>
                              </m:sPre>
                              <m:nary>
                                <m:naryPr>
                                  <m:limLoc m:val="subSup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η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lang="el-G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i="1" dirty="0" smtClean="0"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4709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305965"/>
                  </p:ext>
                </p:extLst>
              </p:nvPr>
            </p:nvGraphicFramePr>
            <p:xfrm>
              <a:off x="2801256" y="1756738"/>
              <a:ext cx="8906103" cy="48793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6668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4429435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387478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endParaRPr lang="en-US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39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MECID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38" t="-107813" r="-550" b="-1239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3872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" t="-58333" r="-99456" b="-247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38" t="-58333" r="-550" b="-2478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70726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" t="-128929" r="-99456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238" t="-128929" r="-550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  <a:tr h="100455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" t="-388485" r="-99456" b="-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i="1" dirty="0" smtClean="0"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4709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94779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322286" y="1894114"/>
                <a:ext cx="9869714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Regularização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𝝃</m:t>
                                </m:r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</m:d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marL="457200" lvl="1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sup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p>
                      </m:e>
                    </m:sPre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  <m:r>
                          <a:rPr lang="el-G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l-G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p>
                            </m:sSup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  <m:r>
                          <a:rPr lang="el-G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l-G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pt-BR" b="1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𝝃</m:t>
                        </m:r>
                      </m:e>
                    </m:d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𝚪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𝐊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𝛏</m:t>
                                </m:r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;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𝐝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𝚪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𝐜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𝛏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𝐊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𝛏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𝐮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𝛏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integral inversa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𝝃</m:t>
                        </m:r>
                      </m:e>
                    </m:d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𝚪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𝐗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𝐊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𝛏</m:t>
                                </m:r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;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𝐗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𝐝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𝚪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𝐗</m:t>
                            </m:r>
                          </m:e>
                        </m:d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sup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p>
                      </m:e>
                    </m:sPre>
                    <m:nary>
                      <m:naryPr>
                        <m:limLoc m:val="subSup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  <m:r>
                          <a:rPr lang="el-G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l-G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p>
                            </m:sSup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  <m:r>
                          <a:rPr lang="el-G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l-G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2286" y="1894114"/>
                <a:ext cx="9869714" cy="4681538"/>
              </a:xfrm>
              <a:blipFill>
                <a:blip r:embed="rId3"/>
                <a:stretch>
                  <a:fillRect l="-432" t="-7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  <p:sp>
        <p:nvSpPr>
          <p:cNvPr id="2" name="Retângulo Arredondado 1"/>
          <p:cNvSpPr/>
          <p:nvPr/>
        </p:nvSpPr>
        <p:spPr>
          <a:xfrm rot="19407569">
            <a:off x="3567542" y="5954488"/>
            <a:ext cx="1274619" cy="387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INSIGHT</a:t>
            </a:r>
            <a:endParaRPr lang="pt-BR" dirty="0"/>
          </a:p>
        </p:txBody>
      </p:sp>
      <p:sp>
        <p:nvSpPr>
          <p:cNvPr id="4" name="Chave Esquerda 3"/>
          <p:cNvSpPr/>
          <p:nvPr/>
        </p:nvSpPr>
        <p:spPr>
          <a:xfrm rot="16200000">
            <a:off x="4509990" y="4389665"/>
            <a:ext cx="290839" cy="21561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4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Processo de discretização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/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1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3597502"/>
            <a:ext cx="3643085" cy="29890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1455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Processo de discretização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/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matricial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pt-BR" dirty="0" smtClean="0">
                    <a:solidFill>
                      <a:schemeClr val="tx1"/>
                    </a:solidFill>
                  </a:rPr>
                  <a:t>, ou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𝑜𝑛𝑑𝑒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</m:m>
                      </m:e>
                    </m:d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1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0478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explícita dos componentes do vetor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 em termos de potenciais através do processo de interpolação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</m:d>
                    <m:r>
                      <a:rPr lang="pt-BR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e>
                        </m:d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</m:m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p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pt-BR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p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pt-BR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sup>
                                      </m:sSup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p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pt-BR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p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pt-BR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sup>
                                      </m:sSup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;1</m:t>
                                  </m:r>
                                </m:e>
                              </m:d>
                            </m:e>
                            <m:e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1800"/>
                  </a:spcBef>
                  <a:buNone/>
                </a:pPr>
                <a:endParaRPr lang="pt-BR" sz="1800" b="1" dirty="0" smtClean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endParaRPr lang="pt-BR" dirty="0" smtClean="0">
                  <a:solidFill>
                    <a:schemeClr val="tx1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spcBef>
                    <a:spcPts val="1800"/>
                  </a:spcBef>
                  <a:buNone/>
                </a:pP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913" r="-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041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matricial final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;1</m:t>
                                  </m:r>
                                </m:e>
                              </m:d>
                            </m:e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</m:sub>
                    </m:sSub>
                    <m:r>
                      <a:rPr lang="pt-BR" sz="1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Pre>
                      <m:sPre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</m:sup>
                      <m:e>
                        <m:sSubSup>
                          <m:sSub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𝚲</m:t>
                            </m:r>
                          </m:e>
                          <m:sub/>
                          <m:sup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e>
                    </m:sPre>
                    <m:r>
                      <a:rPr lang="pt-BR" sz="1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sz="1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sPre>
                      <m:sPre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</m:sup>
                      <m:e>
                        <m:sSubSup>
                          <m:sSub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𝚲</m:t>
                            </m:r>
                          </m:e>
                          <m:sub/>
                          <m:sup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p>
                        </m:sSubSup>
                      </m:e>
                    </m:sPre>
                    <m:r>
                      <a:rPr lang="pt-BR" sz="1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pt-BR" sz="1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Pre>
                          <m:sPre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sub/>
                              <m:sup>
                                <m:r>
                                  <a:rPr lang="pt-BR" sz="1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</m:e>
                        </m:sPre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  <m:sPre>
                          <m:sPre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sub/>
                              <m:sup>
                                <m:r>
                                  <a:rPr lang="pt-BR" sz="1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p>
                            </m:sSubSup>
                          </m:e>
                        </m:sPre>
                      </m:e>
                    </m:d>
                    <m:r>
                      <a:rPr lang="pt-BR" sz="1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</m:e>
                    </m:d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sz="1800" b="1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pt-B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pt-B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pt-B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sz="1800" b="1" dirty="0" smtClean="0">
                  <a:solidFill>
                    <a:schemeClr val="tx1"/>
                  </a:solidFill>
                </a:endParaRPr>
              </a:p>
              <a:p>
                <a:endParaRPr lang="pt-BR" dirty="0" smtClean="0">
                  <a:solidFill>
                    <a:schemeClr val="tx1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479024" y="5965173"/>
                <a:ext cx="2389757" cy="56400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pt-BR" sz="28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sSub>
                        <m:sSubPr>
                          <m:ctrlPr>
                            <a:rPr lang="pt-BR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pt-BR" sz="28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sSub>
                        <m:sSubPr>
                          <m:ctrlPr>
                            <a:rPr lang="pt-BR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pt-BR" sz="2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024" y="5965173"/>
                <a:ext cx="2389757" cy="564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561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8.2.1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105):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direto ou de resposta: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2862104"/>
            <a:ext cx="4495909" cy="37244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74886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Propriedade constitutiva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m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m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Solução analítica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m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L</m:t>
                            </m:r>
                          </m:den>
                        </m:f>
                      </m:e>
                    </m:d>
                    <m:r>
                      <a:rPr lang="pt-BR">
                        <a:latin typeface="Cambria Math" panose="02040503050406030204" pitchFamily="18" charset="0"/>
                      </a:rPr>
                      <m:t>;   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r>
                          <a:rPr lang="pt-BR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m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Refinamento de malha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Malha</m:t>
                    </m:r>
                    <m:r>
                      <m:rPr>
                        <m:nor/>
                      </m:rPr>
                      <a:rPr lang="pt-BR"/>
                      <m:t> 1 – 40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de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contorno</m:t>
                    </m:r>
                    <m:r>
                      <m:rPr>
                        <m:nor/>
                      </m:rPr>
                      <a:rPr lang="pt-BR"/>
                      <m:t>.</m:t>
                    </m:r>
                  </m:oMath>
                </a14:m>
                <a:endParaRPr lang="pt-BR" sz="12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Malha</m:t>
                    </m:r>
                    <m:r>
                      <m:rPr>
                        <m:nor/>
                      </m:rPr>
                      <a:rPr lang="pt-BR"/>
                      <m:t> 2 – 64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de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contorno</m:t>
                    </m:r>
                    <m:r>
                      <m:rPr>
                        <m:nor/>
                      </m:rPr>
                      <a:rPr lang="pt-BR"/>
                      <m:t>.</m:t>
                    </m:r>
                  </m:oMath>
                </a14:m>
                <a:endParaRPr lang="pt-BR" sz="12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Malha</m:t>
                    </m:r>
                    <m:r>
                      <m:rPr>
                        <m:nor/>
                      </m:rPr>
                      <a:rPr lang="pt-BR"/>
                      <m:t> 3 – 128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de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contorno</m:t>
                    </m:r>
                    <m:r>
                      <m:rPr>
                        <m:nor/>
                      </m:rPr>
                      <a:rPr lang="pt-BR"/>
                      <m:t>.</m:t>
                    </m:r>
                  </m:oMath>
                </a14:m>
                <a:endParaRPr lang="pt-BR" sz="12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Malha</m:t>
                    </m:r>
                    <m:r>
                      <m:rPr>
                        <m:nor/>
                      </m:rPr>
                      <a:rPr lang="pt-BR"/>
                      <m:t> 4 – 256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de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contorno</m:t>
                    </m:r>
                  </m:oMath>
                </a14:m>
                <a:endParaRPr lang="pt-BR" sz="1200" dirty="0"/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FBR utilizada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placa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fina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77" y="3409405"/>
            <a:ext cx="3855829" cy="3072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9062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8.2.1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105): </a:t>
            </a:r>
            <a:r>
              <a:rPr lang="pt-BR" b="1" dirty="0">
                <a:solidFill>
                  <a:schemeClr val="tx1"/>
                </a:solidFill>
              </a:rPr>
              <a:t>Problema direto ou de resposta</a:t>
            </a:r>
            <a:r>
              <a:rPr lang="pt-BR" b="1" dirty="0" smtClean="0">
                <a:solidFill>
                  <a:schemeClr val="tx1"/>
                </a:solidFill>
              </a:rPr>
              <a:t>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Resposta</a:t>
            </a:r>
            <a:endParaRPr 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Gráfico 8"/>
          <p:cNvGraphicFramePr/>
          <p:nvPr>
            <p:extLst/>
          </p:nvPr>
        </p:nvGraphicFramePr>
        <p:xfrm>
          <a:off x="6245860" y="3100864"/>
          <a:ext cx="2719070" cy="228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/>
          <p:cNvGraphicFramePr/>
          <p:nvPr>
            <p:extLst/>
          </p:nvPr>
        </p:nvGraphicFramePr>
        <p:xfrm>
          <a:off x="8973185" y="3100864"/>
          <a:ext cx="2710815" cy="228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áfico 12"/>
          <p:cNvGraphicFramePr/>
          <p:nvPr>
            <p:extLst/>
          </p:nvPr>
        </p:nvGraphicFramePr>
        <p:xfrm>
          <a:off x="3443604" y="3100864"/>
          <a:ext cx="2802255" cy="228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/>
          <p:cNvGraphicFramePr/>
          <p:nvPr>
            <p:extLst/>
          </p:nvPr>
        </p:nvGraphicFramePr>
        <p:xfrm>
          <a:off x="724534" y="3100864"/>
          <a:ext cx="2719070" cy="228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8468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r>
              <a:rPr lang="pt-BR" b="1" i="1" dirty="0" smtClean="0">
                <a:solidFill>
                  <a:schemeClr val="tx1"/>
                </a:solidFill>
              </a:rPr>
              <a:t>	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8.2.1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105): </a:t>
            </a:r>
            <a:r>
              <a:rPr lang="pt-BR" b="1" dirty="0">
                <a:solidFill>
                  <a:schemeClr val="tx1"/>
                </a:solidFill>
              </a:rPr>
              <a:t>Problema direto ou de resposta: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</a:t>
            </a:r>
            <a:r>
              <a:rPr lang="pt-BR" b="1" i="1" u="sng" dirty="0" smtClean="0">
                <a:solidFill>
                  <a:schemeClr val="tx1"/>
                </a:solidFill>
              </a:rPr>
              <a:t>Conclusões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chemeClr val="tx1"/>
                </a:solidFill>
              </a:rPr>
              <a:t> </a:t>
            </a:r>
            <a:r>
              <a:rPr lang="pt-BR" b="1" i="1" dirty="0" smtClean="0">
                <a:solidFill>
                  <a:schemeClr val="tx1"/>
                </a:solidFill>
              </a:rPr>
              <a:t>     </a:t>
            </a:r>
            <a:r>
              <a:rPr lang="pt-BR" b="1" dirty="0" smtClean="0">
                <a:solidFill>
                  <a:schemeClr val="tx1"/>
                </a:solidFill>
              </a:rPr>
              <a:t>O problema de Laplace em meio suavemente heterogêneo foi resolvido 	de forma satisfatória:</a:t>
            </a:r>
          </a:p>
          <a:p>
            <a:pPr marL="0" indent="0" algn="just">
              <a:buNone/>
            </a:pPr>
            <a:endParaRPr lang="pt-BR" sz="3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O refinamento de malha foi importante para obter bons resultados para os valores de potencial e derivada do potencial.</a:t>
            </a:r>
            <a:endParaRPr lang="pt-BR" sz="5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 sensibilidade verificada nas malhas de 1 a 3 indica a possibilidade de melhorar a forma de distribuição de pontos internos, não descartando também a realização de novos testes com outras </a:t>
            </a:r>
            <a:r>
              <a:rPr lang="pt-BR" b="1" dirty="0" err="1" smtClean="0">
                <a:solidFill>
                  <a:schemeClr val="tx1"/>
                </a:solidFill>
              </a:rPr>
              <a:t>FBR’s</a:t>
            </a:r>
            <a:r>
              <a:rPr lang="pt-BR" b="1" dirty="0" smtClean="0">
                <a:solidFill>
                  <a:schemeClr val="tx1"/>
                </a:solidFill>
              </a:rPr>
              <a:t>.</a:t>
            </a:r>
            <a:endParaRPr lang="pt-BR" sz="5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26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1 - A proposta desta tese</a:t>
            </a:r>
            <a:endParaRPr lang="pt-B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92925" y="1712685"/>
                <a:ext cx="8915400" cy="3777622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000" dirty="0" smtClean="0">
                    <a:solidFill>
                      <a:schemeClr val="tx1"/>
                    </a:solidFill>
                  </a:rPr>
                  <a:t>Em </a:t>
                </a:r>
                <a:r>
                  <a:rPr lang="pt-BR" sz="2000" dirty="0">
                    <a:solidFill>
                      <a:schemeClr val="tx1"/>
                    </a:solidFill>
                  </a:rPr>
                  <a:t>materiais cristalinos do tipo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ABX</m:t>
                        </m:r>
                      </m:e>
                      <m:sub>
                        <m:r>
                          <a:rPr lang="pt-B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tx1"/>
                    </a:solidFill>
                  </a:rPr>
                  <a:t> (óxido perovskita, Calcita-</a:t>
                </a:r>
                <a:r>
                  <a:rPr lang="pt-BR" sz="2000" dirty="0" err="1" smtClean="0">
                    <a:solidFill>
                      <a:schemeClr val="tx1"/>
                    </a:solidFill>
                  </a:rPr>
                  <a:t>Aragonita</a:t>
                </a:r>
                <a:r>
                  <a:rPr lang="pt-BR" sz="2000" dirty="0" smtClean="0">
                    <a:solidFill>
                      <a:schemeClr val="tx1"/>
                    </a:solidFill>
                  </a:rPr>
                  <a:t>), </a:t>
                </a:r>
                <a:r>
                  <a:rPr lang="pt-BR" sz="2000" dirty="0">
                    <a:solidFill>
                      <a:schemeClr val="tx1"/>
                    </a:solidFill>
                  </a:rPr>
                  <a:t>as propriedades </a:t>
                </a:r>
                <a:r>
                  <a:rPr lang="pt-BR" sz="2000" dirty="0" smtClean="0">
                    <a:solidFill>
                      <a:schemeClr val="tx1"/>
                    </a:solidFill>
                  </a:rPr>
                  <a:t>funcionais são </a:t>
                </a:r>
                <a:r>
                  <a:rPr lang="pt-BR" sz="2000" dirty="0">
                    <a:solidFill>
                      <a:schemeClr val="tx1"/>
                    </a:solidFill>
                  </a:rPr>
                  <a:t>devidas a algumas </a:t>
                </a:r>
                <a:r>
                  <a:rPr lang="pt-BR" sz="2000" b="1" dirty="0">
                    <a:solidFill>
                      <a:schemeClr val="tx1"/>
                    </a:solidFill>
                  </a:rPr>
                  <a:t>características </a:t>
                </a:r>
                <a:r>
                  <a:rPr lang="pt-BR" sz="2000" b="1" dirty="0" smtClean="0">
                    <a:solidFill>
                      <a:schemeClr val="tx1"/>
                    </a:solidFill>
                  </a:rPr>
                  <a:t>intrínsecas</a:t>
                </a:r>
                <a:r>
                  <a:rPr lang="pt-BR" sz="2000" dirty="0" smtClean="0">
                    <a:solidFill>
                      <a:schemeClr val="tx1"/>
                    </a:solidFill>
                  </a:rPr>
                  <a:t>, como por exemplo: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sz="1800" dirty="0" smtClean="0">
                    <a:solidFill>
                      <a:schemeClr val="tx1"/>
                    </a:solidFill>
                  </a:rPr>
                  <a:t>a  falta de centro de simetria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sz="1800" b="1" dirty="0" smtClean="0">
                    <a:solidFill>
                      <a:schemeClr val="tx1"/>
                    </a:solidFill>
                  </a:rPr>
                  <a:t>anisotropia </a:t>
                </a:r>
                <a:r>
                  <a:rPr lang="pt-BR" sz="1800" b="1" dirty="0">
                    <a:solidFill>
                      <a:schemeClr val="tx1"/>
                    </a:solidFill>
                  </a:rPr>
                  <a:t>cristalina</a:t>
                </a:r>
                <a:r>
                  <a:rPr lang="pt-BR" sz="1800" b="1" dirty="0" smtClean="0">
                    <a:solidFill>
                      <a:schemeClr val="tx1"/>
                    </a:solidFill>
                  </a:rPr>
                  <a:t>,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sz="1800" dirty="0" smtClean="0">
                    <a:solidFill>
                      <a:schemeClr val="tx1"/>
                    </a:solidFill>
                  </a:rPr>
                  <a:t>dipolos espontâneos,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sz="1800" b="1" dirty="0" smtClean="0">
                    <a:solidFill>
                      <a:schemeClr val="tx1"/>
                    </a:solidFill>
                  </a:rPr>
                  <a:t>grau </a:t>
                </a:r>
                <a:r>
                  <a:rPr lang="pt-BR" sz="1800" b="1" dirty="0">
                    <a:solidFill>
                      <a:schemeClr val="tx1"/>
                    </a:solidFill>
                  </a:rPr>
                  <a:t>de </a:t>
                </a:r>
                <a:r>
                  <a:rPr lang="pt-BR" sz="1800" b="1" dirty="0" smtClean="0">
                    <a:solidFill>
                      <a:schemeClr val="tx1"/>
                    </a:solidFill>
                  </a:rPr>
                  <a:t>desordem</a:t>
                </a:r>
                <a:r>
                  <a:rPr lang="pt-BR" sz="1800" dirty="0" smtClean="0">
                    <a:solidFill>
                      <a:schemeClr val="tx1"/>
                    </a:solidFill>
                  </a:rPr>
                  <a:t>,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sz="1800" dirty="0" smtClean="0">
                    <a:solidFill>
                      <a:schemeClr val="tx1"/>
                    </a:solidFill>
                  </a:rPr>
                  <a:t>energia </a:t>
                </a:r>
                <a:r>
                  <a:rPr lang="pt-BR" sz="1800" dirty="0">
                    <a:solidFill>
                      <a:schemeClr val="tx1"/>
                    </a:solidFill>
                  </a:rPr>
                  <a:t>de </a:t>
                </a:r>
                <a:r>
                  <a:rPr lang="pt-BR" sz="1800" dirty="0" err="1" smtClean="0">
                    <a:solidFill>
                      <a:schemeClr val="tx1"/>
                    </a:solidFill>
                  </a:rPr>
                  <a:t>bandgap</a:t>
                </a:r>
                <a:endParaRPr lang="pt-BR" sz="1800" dirty="0" smtClean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sz="1800" dirty="0" smtClean="0">
                    <a:solidFill>
                      <a:schemeClr val="tx1"/>
                    </a:solidFill>
                  </a:rPr>
                  <a:t>presença </a:t>
                </a:r>
                <a:r>
                  <a:rPr lang="pt-BR" sz="1800" dirty="0">
                    <a:solidFill>
                      <a:schemeClr val="tx1"/>
                    </a:solidFill>
                  </a:rPr>
                  <a:t>de defeitos </a:t>
                </a:r>
                <a:r>
                  <a:rPr lang="pt-BR" sz="1800" dirty="0" smtClean="0">
                    <a:solidFill>
                      <a:schemeClr val="tx1"/>
                    </a:solidFill>
                  </a:rPr>
                  <a:t>intrínsecos</a:t>
                </a:r>
                <a:endParaRPr lang="pt-B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1712685"/>
                <a:ext cx="8915400" cy="3777622"/>
              </a:xfrm>
              <a:blipFill>
                <a:blip r:embed="rId2"/>
                <a:stretch>
                  <a:fillRect l="-615" t="-968" r="-6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7680757" y="3895635"/>
            <a:ext cx="3713018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LONGO, E.; Porta, F. A. L. </a:t>
            </a:r>
            <a:r>
              <a:rPr lang="en-US" sz="1400" b="1" dirty="0"/>
              <a:t>Recent Advances in Complex Functional Materials: </a:t>
            </a:r>
            <a:r>
              <a:rPr lang="en-US" sz="1400" dirty="0"/>
              <a:t>From Design to Application. Switzerland: Springer International Publishing, 2017.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5947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Barcelos, H. M.; Loeffler, C. F. The direct interpolation boundary element method applied to smoothly inhomogeneous Laplace’s problems. </a:t>
            </a:r>
            <a:r>
              <a:rPr lang="en-US" b="1" dirty="0">
                <a:solidFill>
                  <a:schemeClr val="tx1"/>
                </a:solidFill>
              </a:rPr>
              <a:t>Engineering Analysis with Boundary Elements, </a:t>
            </a:r>
            <a:r>
              <a:rPr lang="en-US" dirty="0">
                <a:solidFill>
                  <a:schemeClr val="tx1"/>
                </a:solidFill>
              </a:rPr>
              <a:t>United Kingdom, v. 105, n.1, p. 155–164, Aug. 2019a. </a:t>
            </a:r>
            <a:r>
              <a:rPr lang="pt-BR" dirty="0">
                <a:solidFill>
                  <a:schemeClr val="tx1"/>
                </a:solidFill>
              </a:rPr>
              <a:t>Disponível em: &lt; https://doi.org/10.1016/j.enganabound.2019.04.014&gt;. Acesso em: 02 nov. 2019.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232" y="1905000"/>
            <a:ext cx="5067386" cy="33056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05737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8.2.2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107):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direto ou de resposta: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8" name="Imagem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32" y="2720340"/>
            <a:ext cx="5162550" cy="38661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7111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Propriedade constitutiva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; 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Solução analítica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latin typeface="Cambria Math" panose="02040503050406030204" pitchFamily="18" charset="0"/>
                          </a:rPr>
                          <m:t>A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 i="0">
                            <a:latin typeface="Cambria Math" panose="02040503050406030204" pitchFamily="18" charset="0"/>
                          </a:rPr>
                          <m:t>B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pt-BR" i="0">
                        <a:latin typeface="Cambria Math" panose="02040503050406030204" pitchFamily="18" charset="0"/>
                      </a:rPr>
                      <m:t>;   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r>
                          <a:rPr lang="pt-BR" i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pt-BR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latin typeface="Cambria Math" panose="02040503050406030204" pitchFamily="18" charset="0"/>
                          </a:rPr>
                          <m:t>Ae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latin typeface="Cambria Math" panose="02040503050406030204" pitchFamily="18" charset="0"/>
                          </a:rPr>
                          <m:t>A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 i="0">
                            <a:latin typeface="Cambria Math" panose="02040503050406030204" pitchFamily="18" charset="0"/>
                          </a:rPr>
                          <m:t>B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pt-BR" i="0">
                        <a:latin typeface="Cambria Math" panose="02040503050406030204" pitchFamily="18" charset="0"/>
                      </a:rPr>
                      <m:t> ; 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r>
                          <a:rPr lang="pt-BR" i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pt-BR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latin typeface="Cambria Math" panose="02040503050406030204" pitchFamily="18" charset="0"/>
                          </a:rPr>
                          <m:t>Be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latin typeface="Cambria Math" panose="02040503050406030204" pitchFamily="18" charset="0"/>
                          </a:rPr>
                          <m:t>A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 i="0">
                            <a:latin typeface="Cambria Math" panose="02040503050406030204" pitchFamily="18" charset="0"/>
                          </a:rPr>
                          <m:t>B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Refinamento de malha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Malha</m:t>
                    </m:r>
                    <m:r>
                      <m:rPr>
                        <m:nor/>
                      </m:rPr>
                      <a:rPr lang="pt-BR"/>
                      <m:t> 1 – 40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de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contorno</m:t>
                    </m:r>
                    <m:r>
                      <m:rPr>
                        <m:nor/>
                      </m:rPr>
                      <a:rPr lang="pt-BR"/>
                      <m:t>.</m:t>
                    </m:r>
                  </m:oMath>
                </a14:m>
                <a:endParaRPr lang="pt-BR" sz="12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Malha</m:t>
                    </m:r>
                    <m:r>
                      <m:rPr>
                        <m:nor/>
                      </m:rPr>
                      <a:rPr lang="pt-BR"/>
                      <m:t> 2 – 64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de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contorno</m:t>
                    </m:r>
                    <m:r>
                      <m:rPr>
                        <m:nor/>
                      </m:rPr>
                      <a:rPr lang="pt-BR"/>
                      <m:t>.</m:t>
                    </m:r>
                  </m:oMath>
                </a14:m>
                <a:endParaRPr lang="pt-BR" sz="12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Malha</m:t>
                    </m:r>
                    <m:r>
                      <m:rPr>
                        <m:nor/>
                      </m:rPr>
                      <a:rPr lang="pt-BR"/>
                      <m:t> 3 – 128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de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contorno</m:t>
                    </m:r>
                    <m:r>
                      <m:rPr>
                        <m:nor/>
                      </m:rPr>
                      <a:rPr lang="pt-BR"/>
                      <m:t>.</m:t>
                    </m:r>
                  </m:oMath>
                </a14:m>
                <a:endParaRPr lang="pt-BR" sz="12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Malha</m:t>
                    </m:r>
                    <m:r>
                      <m:rPr>
                        <m:nor/>
                      </m:rPr>
                      <a:rPr lang="pt-BR"/>
                      <m:t> 4 – 256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de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contorno</m:t>
                    </m:r>
                  </m:oMath>
                </a14:m>
                <a:endParaRPr lang="pt-BR" sz="1200" dirty="0"/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FBR utilizada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placa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fina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3863340"/>
            <a:ext cx="3981718" cy="27231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777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(8.2.2 da tese, pág. 107): Problema direto ou de resposta</a:t>
            </a:r>
            <a:r>
              <a:rPr lang="pt-BR" b="1" dirty="0" smtClean="0">
                <a:solidFill>
                  <a:schemeClr val="tx1"/>
                </a:solidFill>
              </a:rPr>
              <a:t>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Resposta</a:t>
            </a:r>
            <a:endParaRPr 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Gráfico 4"/>
          <p:cNvGraphicFramePr/>
          <p:nvPr>
            <p:extLst/>
          </p:nvPr>
        </p:nvGraphicFramePr>
        <p:xfrm>
          <a:off x="863918" y="3100864"/>
          <a:ext cx="2709545" cy="228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áfico 6"/>
          <p:cNvGraphicFramePr/>
          <p:nvPr>
            <p:extLst/>
          </p:nvPr>
        </p:nvGraphicFramePr>
        <p:xfrm>
          <a:off x="3569018" y="3100864"/>
          <a:ext cx="2802255" cy="228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áfico 7"/>
          <p:cNvGraphicFramePr/>
          <p:nvPr>
            <p:extLst/>
          </p:nvPr>
        </p:nvGraphicFramePr>
        <p:xfrm>
          <a:off x="6371273" y="3100864"/>
          <a:ext cx="2705100" cy="228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Gráfico 9"/>
          <p:cNvGraphicFramePr/>
          <p:nvPr>
            <p:extLst/>
          </p:nvPr>
        </p:nvGraphicFramePr>
        <p:xfrm>
          <a:off x="9085898" y="3100864"/>
          <a:ext cx="2710815" cy="228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9274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(8.2.2 da tese, pág. 107): Problema direto ou de resposta: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</a:t>
            </a:r>
            <a:r>
              <a:rPr lang="pt-BR" b="1" i="1" u="sng" dirty="0" smtClean="0">
                <a:solidFill>
                  <a:schemeClr val="tx1"/>
                </a:solidFill>
              </a:rPr>
              <a:t>Conclusões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chemeClr val="tx1"/>
                </a:solidFill>
              </a:rPr>
              <a:t> </a:t>
            </a:r>
            <a:r>
              <a:rPr lang="pt-BR" b="1" i="1" dirty="0" smtClean="0">
                <a:solidFill>
                  <a:schemeClr val="tx1"/>
                </a:solidFill>
              </a:rPr>
              <a:t>     </a:t>
            </a:r>
            <a:r>
              <a:rPr lang="pt-BR" b="1" dirty="0" smtClean="0">
                <a:solidFill>
                  <a:schemeClr val="tx1"/>
                </a:solidFill>
              </a:rPr>
              <a:t>O problema de Laplace em meio suavemente heterogêneo foi resolvido de forma satisfatória:</a:t>
            </a:r>
          </a:p>
          <a:p>
            <a:pPr marL="0" indent="0" algn="just">
              <a:buNone/>
            </a:pPr>
            <a:endParaRPr lang="pt-BR" sz="3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Para a malha 1 é possível observar bons resultados para o cálculo do potencial nos pontos internos.</a:t>
            </a:r>
          </a:p>
          <a:p>
            <a:pPr marL="457200" lvl="1" indent="0" algn="just">
              <a:buNone/>
            </a:pPr>
            <a:endParaRPr lang="pt-BR" sz="5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O cálculo da derivada foi melhorando a cada passo de refinamento de malha, sendo sensível a pouca discretização de contorno.</a:t>
            </a:r>
          </a:p>
          <a:p>
            <a:pPr marL="457200" lvl="1" indent="0" algn="just">
              <a:buNone/>
            </a:pPr>
            <a:endParaRPr lang="pt-BR" sz="5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 função de placa fina representou bem o processo de interpolação da propriedade interna.</a:t>
            </a:r>
          </a:p>
          <a:p>
            <a:pPr marL="0" indent="0" algn="just">
              <a:buNone/>
            </a:pPr>
            <a:endParaRPr lang="pt-BR" b="1" dirty="0" smtClean="0">
              <a:solidFill>
                <a:schemeClr val="tx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3</a:t>
            </a:r>
            <a:r>
              <a:rPr lang="pt-BR" b="1" dirty="0" smtClean="0">
                <a:solidFill>
                  <a:schemeClr val="tx1"/>
                </a:solidFill>
              </a:rPr>
              <a:t>- </a:t>
            </a:r>
            <a:r>
              <a:rPr lang="pt-BR" b="1" dirty="0">
                <a:solidFill>
                  <a:schemeClr val="tx1"/>
                </a:solidFill>
              </a:rPr>
              <a:t>O MECID </a:t>
            </a:r>
            <a:r>
              <a:rPr lang="pt-BR" b="1" dirty="0" smtClean="0">
                <a:solidFill>
                  <a:schemeClr val="tx1"/>
                </a:solidFill>
              </a:rPr>
              <a:t>para o problema </a:t>
            </a:r>
            <a:r>
              <a:rPr lang="pt-BR" b="1" dirty="0">
                <a:solidFill>
                  <a:schemeClr val="tx1"/>
                </a:solidFill>
              </a:rPr>
              <a:t>de Laplace </a:t>
            </a:r>
            <a:r>
              <a:rPr lang="pt-BR" b="1" dirty="0" smtClean="0">
                <a:solidFill>
                  <a:schemeClr val="tx1"/>
                </a:solidFill>
              </a:rPr>
              <a:t>em meio suavemente heterogêneo </a:t>
            </a:r>
            <a:r>
              <a:rPr lang="pt-BR" b="1" dirty="0">
                <a:solidFill>
                  <a:schemeClr val="tx1"/>
                </a:solidFill>
              </a:rPr>
              <a:t/>
            </a:r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/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dirty="0" smtClean="0">
                <a:solidFill>
                  <a:schemeClr val="tx1"/>
                </a:solidFill>
              </a:rPr>
              <a:t> </a:t>
            </a:r>
            <a:br>
              <a:rPr lang="pt-BR" b="1" dirty="0" smtClean="0">
                <a:solidFill>
                  <a:schemeClr val="tx1"/>
                </a:solidFill>
              </a:rPr>
            </a:br>
            <a:r>
              <a:rPr lang="pt-BR" b="1" i="1" dirty="0">
                <a:solidFill>
                  <a:schemeClr val="tx1"/>
                </a:solidFill>
              </a:rPr>
              <a:t/>
            </a:r>
            <a:br>
              <a:rPr lang="pt-BR" b="1" i="1" dirty="0">
                <a:solidFill>
                  <a:schemeClr val="tx1"/>
                </a:solidFill>
              </a:rPr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3170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424642"/>
              </p:ext>
            </p:extLst>
          </p:nvPr>
        </p:nvGraphicFramePr>
        <p:xfrm>
          <a:off x="871538" y="1447785"/>
          <a:ext cx="1107372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150">
                  <a:extLst>
                    <a:ext uri="{9D8B030D-6E8A-4147-A177-3AD203B41FA5}">
                      <a16:colId xmlns:a16="http://schemas.microsoft.com/office/drawing/2014/main" val="1163097267"/>
                    </a:ext>
                  </a:extLst>
                </a:gridCol>
                <a:gridCol w="7587570">
                  <a:extLst>
                    <a:ext uri="{9D8B030D-6E8A-4147-A177-3AD203B41FA5}">
                      <a16:colId xmlns:a16="http://schemas.microsoft.com/office/drawing/2014/main" val="1510465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Problema associado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3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Região</a:t>
                      </a:r>
                      <a:r>
                        <a:rPr lang="pt-BR" baseline="0" dirty="0" smtClean="0"/>
                        <a:t> envolvente constante</a:t>
                      </a:r>
                      <a:endParaRPr lang="pt-B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Técnica</a:t>
                      </a:r>
                      <a:r>
                        <a:rPr lang="pt-BR" baseline="0" dirty="0" smtClean="0"/>
                        <a:t> de Superposição de domínios (TSD)</a:t>
                      </a:r>
                      <a:endParaRPr lang="pt-B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76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i="1" dirty="0" smtClean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09037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93" y="2330212"/>
            <a:ext cx="3048264" cy="30299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87" y="2542931"/>
            <a:ext cx="7466760" cy="2780172"/>
          </a:xfrm>
          <a:prstGeom prst="rect">
            <a:avLst/>
          </a:prstGeom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40176"/>
              </p:ext>
            </p:extLst>
          </p:nvPr>
        </p:nvGraphicFramePr>
        <p:xfrm>
          <a:off x="885393" y="5410547"/>
          <a:ext cx="1105070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0709">
                  <a:extLst>
                    <a:ext uri="{9D8B030D-6E8A-4147-A177-3AD203B41FA5}">
                      <a16:colId xmlns:a16="http://schemas.microsoft.com/office/drawing/2014/main" val="1027605533"/>
                    </a:ext>
                  </a:extLst>
                </a:gridCol>
              </a:tblGrid>
              <a:tr h="298245">
                <a:tc>
                  <a:txBody>
                    <a:bodyPr/>
                    <a:lstStyle/>
                    <a:p>
                      <a:r>
                        <a:rPr lang="pt-BR" dirty="0" smtClean="0"/>
                        <a:t>TSD: Observação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79658"/>
                  </a:ext>
                </a:extLst>
              </a:tr>
              <a:tr h="833824">
                <a:tc>
                  <a:txBody>
                    <a:bodyPr/>
                    <a:lstStyle/>
                    <a:p>
                      <a:r>
                        <a:rPr lang="pt-BR" dirty="0" smtClean="0"/>
                        <a:t>Pela TSD,</a:t>
                      </a:r>
                      <a:r>
                        <a:rPr lang="pt-BR" baseline="0" dirty="0" smtClean="0"/>
                        <a:t> o </a:t>
                      </a:r>
                      <a:r>
                        <a:rPr lang="pt-BR" b="1" baseline="0" dirty="0" smtClean="0"/>
                        <a:t>trabalho de fluxo interno não é nulo, </a:t>
                      </a:r>
                      <a:r>
                        <a:rPr lang="pt-BR" baseline="0" dirty="0" smtClean="0"/>
                        <a:t>porém o balanço energético deve ser feito por </a:t>
                      </a:r>
                      <a:r>
                        <a:rPr lang="pt-BR" b="1" baseline="0" dirty="0" smtClean="0"/>
                        <a:t>apenas um tipo de energia;</a:t>
                      </a:r>
                      <a:r>
                        <a:rPr lang="pt-BR" baseline="0" dirty="0" smtClean="0"/>
                        <a:t> por conveniência a </a:t>
                      </a:r>
                      <a:r>
                        <a:rPr lang="pt-BR" b="1" baseline="0" dirty="0" smtClean="0"/>
                        <a:t>energia armazenada </a:t>
                      </a:r>
                      <a:r>
                        <a:rPr lang="pt-BR" baseline="0" dirty="0" smtClean="0"/>
                        <a:t>no domínio heterogêneo será computada por </a:t>
                      </a:r>
                      <a:r>
                        <a:rPr lang="pt-BR" b="1" baseline="0" dirty="0" smtClean="0"/>
                        <a:t>potenciais internos</a:t>
                      </a:r>
                      <a:r>
                        <a:rPr lang="pt-BR" baseline="0" dirty="0" smtClean="0"/>
                        <a:t> (</a:t>
                      </a:r>
                      <a:r>
                        <a:rPr lang="pt-BR" b="1" baseline="0" dirty="0" smtClean="0"/>
                        <a:t>Loeffler; Mansur, 2016).</a:t>
                      </a:r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583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0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592925" y="2000218"/>
            <a:ext cx="4226152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Barcelos, H. M.; Loeffler, C. F. The direct interpolation boundary element method applied to smoothly inhomogeneous Laplace’s problems. </a:t>
            </a:r>
            <a:r>
              <a:rPr lang="en-US" b="1" dirty="0" smtClean="0">
                <a:solidFill>
                  <a:schemeClr val="tx1"/>
                </a:solidFill>
              </a:rPr>
              <a:t>Engineering Analysis with Boundary Elements, </a:t>
            </a:r>
            <a:r>
              <a:rPr lang="en-US" dirty="0" smtClean="0">
                <a:solidFill>
                  <a:schemeClr val="tx1"/>
                </a:solidFill>
              </a:rPr>
              <a:t>United Kingdom, v. 105, n.1, p. 155–164, Aug. 2019a. </a:t>
            </a:r>
            <a:r>
              <a:rPr lang="pt-BR" dirty="0" smtClean="0">
                <a:solidFill>
                  <a:schemeClr val="tx1"/>
                </a:solidFill>
              </a:rPr>
              <a:t>Disponível em: &lt; https://doi.org/10.1016/j.enganabound.2019.04.014&gt;. Acesso em: 02 nov. 2019.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871" y="2000218"/>
            <a:ext cx="5067386" cy="330562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380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Equação de Governo: Laplace generalizado 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Problema </a:t>
                </a:r>
                <a:r>
                  <a:rPr lang="pt-BR" b="1" dirty="0">
                    <a:solidFill>
                      <a:schemeClr val="tx1"/>
                    </a:solidFill>
                  </a:rPr>
                  <a:t>fundamental de Laplace (Brebbia; Walker, 1980)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)=−∆(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pt-BR" dirty="0">
                        <a:solidFill>
                          <a:schemeClr val="tx1"/>
                        </a:solidFill>
                      </a:rPr>
                      <m:t>;   </m:t>
                    </m:r>
                    <m:sSubSup>
                      <m:sSub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p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m:rPr>
                        <m:nor/>
                      </m:rPr>
                      <a:rPr lang="pt-BR" b="1" dirty="0">
                        <a:solidFill>
                          <a:schemeClr val="tx1"/>
                        </a:solidFill>
                      </a:rPr>
                      <m:t>;   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𝐥𝐧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integral forte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dΩ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Técnica de superposição de domínios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sur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ii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</m:t>
                    </m:r>
                    <m:nary>
                      <m:nary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  <m:r>
                                          <a:rPr lang="pt-BR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  <m:r>
                                          <a:rPr lang="pt-BR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𝒊𝒏𝒕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pt-BR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𝒔𝒖𝒓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/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𝐝</m:t>
                            </m:r>
                            <m:r>
                              <a:rPr lang="el-G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e>
                    </m:nary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2" name="Retângulo Arredondado 1"/>
          <p:cNvSpPr/>
          <p:nvPr/>
        </p:nvSpPr>
        <p:spPr>
          <a:xfrm>
            <a:off x="5791200" y="6054436"/>
            <a:ext cx="2078182" cy="387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Derivando.....</a:t>
            </a:r>
            <a:endParaRPr lang="pt-BR" dirty="0"/>
          </a:p>
        </p:txBody>
      </p:sp>
      <p:sp>
        <p:nvSpPr>
          <p:cNvPr id="4" name="Chave Esquerda 3"/>
          <p:cNvSpPr/>
          <p:nvPr/>
        </p:nvSpPr>
        <p:spPr>
          <a:xfrm rot="16200000">
            <a:off x="7474530" y="5174672"/>
            <a:ext cx="249381" cy="1510146"/>
          </a:xfrm>
          <a:prstGeom prst="leftBrace">
            <a:avLst>
              <a:gd name="adj1" fmla="val 8333"/>
              <a:gd name="adj2" fmla="val 520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2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Técnica de superposição de domínios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sur</m:t>
                        </m:r>
                      </m:sup>
                    </m:sSup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ii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𝛺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  <m:sup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d>
                                          <m:dPr>
                                            <m:ctrlPr>
                                              <a:rPr lang="pt-BR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pt-BR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p>
                                    </m:sSup>
                                    <m:r>
                                      <a:rPr lang="pt-BR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p>
                                        <m:r>
                                          <a:rPr lang="pt-BR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𝑠𝑢𝑟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pt-BR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/>
                          <m:sup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pt-BR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l-G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𝛺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  <m:sup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p>
                        </m:sSup>
                      </m:e>
                    </m:nary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𝜴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𝒊𝒏𝒕</m:t>
                                </m:r>
                              </m:sup>
                            </m:s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𝒔𝒖𝒓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𝒊𝒊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/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𝝃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l-G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𝜴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e>
                    </m:nary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07338" y="3646329"/>
              <a:ext cx="6536788" cy="2597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6788">
                      <a:extLst>
                        <a:ext uri="{9D8B030D-6E8A-4147-A177-3AD203B41FA5}">
                          <a16:colId xmlns:a16="http://schemas.microsoft.com/office/drawing/2014/main" val="1027605533"/>
                        </a:ext>
                      </a:extLst>
                    </a:gridCol>
                  </a:tblGrid>
                  <a:tr h="47212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Desenvolvimento do último termo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479658"/>
                      </a:ext>
                    </a:extLst>
                  </a:tr>
                  <a:tr h="212519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nary>
                                <m:naryPr>
                                  <m:ctrlPr>
                                    <a:rPr lang="pt-BR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𝒊𝒏𝒕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𝐊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18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8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𝑿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𝒊𝒏𝒕</m:t>
                                          </m:r>
                                        </m:sup>
                                      </m:sSup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𝑲</m:t>
                                          </m:r>
                                        </m:e>
                                        <m:sup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𝒔𝒖𝒓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t-BR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𝒖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𝛏</m:t>
                                      </m:r>
                                      <m:r>
                                        <a:rPr lang="pt-BR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𝐝</m:t>
                                      </m:r>
                                      <m:r>
                                        <a:rPr lang="el-G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𝒊𝒏𝒕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</m:oMath>
                          </a14:m>
                          <a:r>
                            <a:rPr lang="pt-BR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nary>
                                <m:nary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q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int</m:t>
                                              </m:r>
                                            </m:sup>
                                          </m:sSup>
                                          <m: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pt-BR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sur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u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ξ</m:t>
                                          </m:r>
                                          <m: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d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− </m:t>
                              </m:r>
                              <m:nary>
                                <m:nary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int</m:t>
                                              </m:r>
                                            </m:sup>
                                          </m:sSup>
                                          <m: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pt-BR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sur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u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ξ</m:t>
                                          </m:r>
                                          <m: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d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[</m:t>
                                  </m:r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sur</m:t>
                                      </m:r>
                                    </m:sup>
                                  </m:sSup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]</m:t>
                                  </m:r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u</m:t>
                                          </m:r>
                                          <m: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i</m:t>
                                          </m:r>
                                        </m:sub>
                                        <m:sup>
                                          <m: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ξ</m:t>
                                          </m:r>
                                          <m: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d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r>
                            <a:rPr lang="pt-BR" dirty="0" smtClean="0"/>
                            <a:t> 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83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0349610"/>
                  </p:ext>
                </p:extLst>
              </p:nvPr>
            </p:nvGraphicFramePr>
            <p:xfrm>
              <a:off x="3607338" y="3646329"/>
              <a:ext cx="6536788" cy="2597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6788">
                      <a:extLst>
                        <a:ext uri="{9D8B030D-6E8A-4147-A177-3AD203B41FA5}">
                          <a16:colId xmlns:a16="http://schemas.microsoft.com/office/drawing/2014/main" val="1027605533"/>
                        </a:ext>
                      </a:extLst>
                    </a:gridCol>
                  </a:tblGrid>
                  <a:tr h="47212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Desenvolvimento do último termo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479658"/>
                      </a:ext>
                    </a:extLst>
                  </a:tr>
                  <a:tr h="212519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93" t="-23782" r="-372" b="-20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058354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Conector em Curva 4"/>
          <p:cNvCxnSpPr>
            <a:stCxn id="2" idx="1"/>
          </p:cNvCxnSpPr>
          <p:nvPr/>
        </p:nvCxnSpPr>
        <p:spPr>
          <a:xfrm rot="10800000">
            <a:off x="3103418" y="2784764"/>
            <a:ext cx="503920" cy="21602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Arredondado 8"/>
          <p:cNvSpPr/>
          <p:nvPr/>
        </p:nvSpPr>
        <p:spPr>
          <a:xfrm>
            <a:off x="1927907" y="4245769"/>
            <a:ext cx="1330035" cy="444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Substituir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77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Técnica de superposição de domínios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sur</m:t>
                        </m:r>
                      </m:sup>
                    </m:sSup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ii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sub>
                      <m:sup/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p>
                                </m:s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𝒔𝒖𝒓</m:t>
                                    </m:r>
                                  </m:sup>
                                </m:sSup>
                              </m:e>
                            </m:d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/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𝛏</m:t>
                                </m:r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𝐝</m:t>
                            </m:r>
                            <m:r>
                              <a:rPr lang="el-G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sur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e>
                    </m:nary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592925" y="3571875"/>
          <a:ext cx="8415336" cy="1707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5336">
                  <a:extLst>
                    <a:ext uri="{9D8B030D-6E8A-4147-A177-3AD203B41FA5}">
                      <a16:colId xmlns:a16="http://schemas.microsoft.com/office/drawing/2014/main" val="1027605533"/>
                    </a:ext>
                  </a:extLst>
                </a:gridCol>
              </a:tblGrid>
              <a:tr h="242959">
                <a:tc>
                  <a:txBody>
                    <a:bodyPr/>
                    <a:lstStyle/>
                    <a:p>
                      <a:r>
                        <a:rPr lang="pt-BR" dirty="0" smtClean="0"/>
                        <a:t>TSD: Observação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79658"/>
                  </a:ext>
                </a:extLst>
              </a:tr>
              <a:tr h="1341930">
                <a:tc>
                  <a:txBody>
                    <a:bodyPr/>
                    <a:lstStyle/>
                    <a:p>
                      <a:r>
                        <a:rPr lang="pt-BR" dirty="0" smtClean="0"/>
                        <a:t>Pela TSD,</a:t>
                      </a:r>
                      <a:r>
                        <a:rPr lang="pt-BR" baseline="0" dirty="0" smtClean="0"/>
                        <a:t> o </a:t>
                      </a:r>
                      <a:r>
                        <a:rPr lang="pt-BR" b="1" baseline="0" dirty="0" smtClean="0"/>
                        <a:t>trabalho de fluxo interno não é nulo, </a:t>
                      </a:r>
                      <a:r>
                        <a:rPr lang="pt-BR" baseline="0" dirty="0" smtClean="0"/>
                        <a:t>porém o balanço energético deve ser feito por </a:t>
                      </a:r>
                      <a:r>
                        <a:rPr lang="pt-BR" b="1" baseline="0" dirty="0" smtClean="0"/>
                        <a:t>apenas um tipo de energia;</a:t>
                      </a:r>
                      <a:r>
                        <a:rPr lang="pt-BR" baseline="0" dirty="0" smtClean="0"/>
                        <a:t> por conveniência a </a:t>
                      </a:r>
                      <a:r>
                        <a:rPr lang="pt-BR" b="1" baseline="0" dirty="0" smtClean="0"/>
                        <a:t>energia armazenada </a:t>
                      </a:r>
                      <a:r>
                        <a:rPr lang="pt-BR" baseline="0" dirty="0" smtClean="0"/>
                        <a:t>no domínio não homogêneo será computada por </a:t>
                      </a:r>
                      <a:r>
                        <a:rPr lang="pt-BR" b="1" baseline="0" dirty="0" smtClean="0"/>
                        <a:t>potenciais internos</a:t>
                      </a:r>
                      <a:r>
                        <a:rPr lang="pt-BR" baseline="0" dirty="0" smtClean="0"/>
                        <a:t> (</a:t>
                      </a:r>
                      <a:r>
                        <a:rPr lang="pt-BR" b="1" baseline="0" dirty="0" smtClean="0"/>
                        <a:t>Loeffler; Mansur, 2016).</a:t>
                      </a:r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583545"/>
                  </a:ext>
                </a:extLst>
              </a:tr>
            </a:tbl>
          </a:graphicData>
        </a:graphic>
      </p:graphicFrame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9820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1 - A proposta desta tese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712685"/>
            <a:ext cx="8915400" cy="3777622"/>
          </a:xfrm>
        </p:spPr>
        <p:txBody>
          <a:bodyPr>
            <a:noAutofit/>
          </a:bodyPr>
          <a:lstStyle/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b="1" dirty="0" smtClean="0">
                <a:solidFill>
                  <a:schemeClr val="tx1"/>
                </a:solidFill>
              </a:rPr>
              <a:t>Imagem do Óxido de Perovskita</a:t>
            </a:r>
            <a:endParaRPr lang="pt-BR" sz="1800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46" y="2167298"/>
            <a:ext cx="3979385" cy="4495704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048768" y="171268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r>
              <a:rPr lang="pt-BR" sz="1800" b="1" dirty="0" smtClean="0">
                <a:solidFill>
                  <a:schemeClr val="tx1"/>
                </a:solidFill>
              </a:rPr>
              <a:t>Livro de Referência</a:t>
            </a:r>
            <a:endParaRPr lang="pt-BR" sz="1800" b="1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52" y="2167298"/>
            <a:ext cx="3047935" cy="44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9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Técnica de superposição de domínios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ii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/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d>
                          </m:e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𝐢𝐧𝐭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1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𝐢𝐧𝐭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p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𝐬𝐮𝐫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𝛏</m:t>
                                </m:r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d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𝐝</m:t>
                            </m:r>
                            <m:r>
                              <a:rPr lang="el-G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d>
                          </m:e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𝐢𝐧𝐭</m:t>
                            </m:r>
                          </m:sup>
                        </m:sSup>
                      </m:e>
                    </m:nary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sur</m:t>
                                </m:r>
                              </m:sup>
                            </m:sSup>
                          </m:den>
                        </m:f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d>
                                      <m:d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int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sur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e>
                    </m:nary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</m:t>
                    </m:r>
                    <m:nary>
                      <m:nary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d>
                          </m:e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𝐢𝐧𝐭</m:t>
                            </m:r>
                          </m:sup>
                        </m:sSup>
                      </m:sub>
                      <m:sup/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1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  <m:d>
                                          <m:dPr>
                                            <m:ctrlPr>
                                              <a:rPr lang="pt-BR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b="1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𝐗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pt-BR" b="1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𝐢𝐧𝐭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1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p>
                                        <m:r>
                                          <a:rPr lang="pt-BR" b="1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𝐬𝐮𝐫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d>
                          </m:e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𝐢𝐧𝐭</m:t>
                            </m:r>
                          </m:sup>
                        </m:sSup>
                      </m:e>
                    </m:nary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9604375" y="5218337"/>
            <a:ext cx="0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ve Esquerda 7"/>
          <p:cNvSpPr/>
          <p:nvPr/>
        </p:nvSpPr>
        <p:spPr>
          <a:xfrm rot="-5400000">
            <a:off x="9441092" y="3313340"/>
            <a:ext cx="312051" cy="3468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8904408" y="5608316"/>
            <a:ext cx="1414170" cy="7848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pt-BR" b="1" dirty="0" smtClean="0"/>
              <a:t>Objetivo:</a:t>
            </a:r>
          </a:p>
          <a:p>
            <a:pPr algn="ctr"/>
            <a:endParaRPr lang="pt-BR" sz="900" dirty="0" smtClean="0"/>
          </a:p>
          <a:p>
            <a:pPr algn="ctr"/>
            <a:r>
              <a:rPr lang="pt-BR" dirty="0" smtClean="0"/>
              <a:t>Regularizar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6074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228850" y="1905000"/>
                <a:ext cx="9275761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Regularização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sur</m:t>
                                </m:r>
                              </m:sup>
                            </m:sSup>
                          </m:den>
                        </m:f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d>
                                      <m:d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int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sur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d>
                                          <m:dPr>
                                            <m:ctrlPr>
                                              <a:rPr lang="pt-BR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int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sur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d>
                                          <m:dPr>
                                            <m:ctrlPr>
                                              <a:rPr lang="pt-BR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int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pt-B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sur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Sup>
                          <m:sSub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e>
                    </m:nary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8850" y="1905000"/>
                <a:ext cx="9275761" cy="4681538"/>
              </a:xfrm>
              <a:blipFill>
                <a:blip r:embed="rId3"/>
                <a:stretch>
                  <a:fillRect l="-460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5375270" y="4368165"/>
            <a:ext cx="0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ve Esquerda 7"/>
          <p:cNvSpPr/>
          <p:nvPr/>
        </p:nvSpPr>
        <p:spPr>
          <a:xfrm rot="-5400000">
            <a:off x="5163369" y="2455758"/>
            <a:ext cx="114180" cy="37829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Esquerda 11"/>
          <p:cNvSpPr/>
          <p:nvPr/>
        </p:nvSpPr>
        <p:spPr>
          <a:xfrm rot="-5400000">
            <a:off x="9560637" y="2354298"/>
            <a:ext cx="114180" cy="37829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9632951" y="4368165"/>
            <a:ext cx="0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8771785" y="5101853"/>
                <a:ext cx="1722331" cy="8370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b="1" dirty="0" smtClean="0"/>
                  <a:t>Objetivo 2:</a:t>
                </a:r>
              </a:p>
              <a:p>
                <a:pPr algn="ctr"/>
                <a:endParaRPr lang="pt-BR" sz="900" dirty="0" smtClean="0"/>
              </a:p>
              <a:p>
                <a:pPr algn="ctr"/>
                <a:r>
                  <a:rPr lang="pt-BR" dirty="0" smtClean="0"/>
                  <a:t>obter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pt-BR" b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785" y="5101853"/>
                <a:ext cx="1722331" cy="837024"/>
              </a:xfrm>
              <a:prstGeom prst="rect">
                <a:avLst/>
              </a:prstGeom>
              <a:blipFill>
                <a:blip r:embed="rId4"/>
                <a:stretch>
                  <a:fillRect l="-2482" t="-4380" b="-36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4479031" y="5101853"/>
            <a:ext cx="1792478" cy="7848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pt-BR" b="1" dirty="0" smtClean="0"/>
              <a:t>Objetivo 1:</a:t>
            </a:r>
          </a:p>
          <a:p>
            <a:pPr algn="ctr"/>
            <a:endParaRPr lang="pt-BR" sz="900" dirty="0" smtClean="0"/>
          </a:p>
          <a:p>
            <a:pPr algn="ctr"/>
            <a:r>
              <a:rPr lang="pt-BR" dirty="0" smtClean="0"/>
              <a:t>Aplicar MECID</a:t>
            </a:r>
            <a:endParaRPr lang="pt-BR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535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28776" y="1756738"/>
              <a:ext cx="10078584" cy="4887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6018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5012566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387478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39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MECID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Prob.</a:t>
                          </a:r>
                          <a:r>
                            <a:rPr lang="pt-BR" baseline="0" dirty="0" smtClean="0"/>
                            <a:t> Fund. </a:t>
                          </a:r>
                          <a14:m>
                            <m:oMath xmlns:m="http://schemas.openxmlformats.org/officeDocument/2006/math"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b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pt-BR" b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pt-BR" b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pt-BR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oMath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27111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ctrlPr>
                                    <a:rPr lang="pt-BR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𝛏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BR" sz="16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600" b="1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𝐊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BR" sz="1600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1600" b="1" i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𝐗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pt-BR" sz="1600" b="1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𝐢𝐧𝐭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pt-BR" sz="16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600" b="1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𝐊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1600" b="1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𝐬𝐮𝐫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  <m:sup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𝛏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sSup>
                                    <m:sSup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lang="pt-BR" sz="1600" i="0" dirty="0" smtClean="0"/>
                            <a:t> </a:t>
                          </a:r>
                        </a:p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pt-B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b="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</m:e>
                              </m:sPre>
                              <m:nary>
                                <m:naryPr>
                                  <m:ctrlPr>
                                    <a:rPr lang="pt-B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b="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b="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b="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b="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18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p>
                                    <m:sSupPr>
                                      <m:ctrlPr>
                                        <a:rPr lang="pt-B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r>
                            <a:rPr lang="pt-BR" sz="1600" b="0" i="0" dirty="0" smtClean="0"/>
                            <a:t> ;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6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F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6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j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b="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r>
                                    <a:rPr lang="pt-BR" sz="16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b="0" i="0" dirty="0" smtClean="0"/>
                            <a:t>=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pt-BR" sz="18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ii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j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8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800" b="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r>
                                    <a:rPr lang="pt-BR" sz="18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b="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i="0" dirty="0" smtClean="0"/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1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𝐮</m:t>
                              </m:r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𝛏</m:t>
                                  </m:r>
                                </m:e>
                              </m:d>
                              <m:nary>
                                <m:nary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BR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600" b="1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𝐊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BR" sz="1600" b="1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1600" b="1" i="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𝐗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pt-BR" sz="1600" b="1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𝐢𝐧𝐭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pt-BR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600" b="1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𝐊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1600" b="1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𝐬𝐮𝐫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𝐢</m:t>
                                      </m:r>
                                    </m:sub>
                                    <m:sup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𝛏</m:t>
                                      </m:r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𝐗</m:t>
                                      </m:r>
                                    </m:e>
                                  </m:d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𝐝</m:t>
                                  </m:r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b="1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pt-BR" sz="1600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pt-BR" sz="16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BR" sz="16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pt-BR" sz="16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p>
                                                        <m:sSupPr>
                                                          <m:ctrlPr>
                                                            <a:rPr lang="pt-BR" sz="16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+mn-ea"/>
                                                              <a:cs typeface="+mn-cs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pt-BR" sz="1600" i="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+mn-ea"/>
                                                              <a:cs typeface="+mn-cs"/>
                                                            </a:rPr>
                                                            <m:t>K</m:t>
                                                          </m:r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pt-BR" sz="16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+mn-ea"/>
                                                                  <a:cs typeface="+mn-cs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m:rPr>
                                                                  <m:sty m:val="p"/>
                                                                </m:rPr>
                                                                <a:rPr lang="pt-BR" sz="1600" i="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+mn-ea"/>
                                                                  <a:cs typeface="+mn-cs"/>
                                                                </a:rPr>
                                                                <m:t>X</m:t>
                                                              </m:r>
                                                            </m:e>
                                                          </m:d>
                                                        </m:e>
                                                        <m:sup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pt-BR" sz="1600" i="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+mn-ea"/>
                                                              <a:cs typeface="+mn-cs"/>
                                                            </a:rPr>
                                                            <m:t>int</m:t>
                                                          </m:r>
                                                        </m:sup>
                                                      </m:sSup>
                                                    </m:num>
                                                    <m:den>
                                                      <m:sSup>
                                                        <m:sSupPr>
                                                          <m:ctrlPr>
                                                            <a:rPr lang="pt-BR" sz="16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+mn-ea"/>
                                                              <a:cs typeface="+mn-cs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pt-BR" sz="1600" i="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+mn-ea"/>
                                                              <a:cs typeface="+mn-cs"/>
                                                            </a:rPr>
                                                            <m:t>K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pt-BR" sz="1600" i="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+mn-ea"/>
                                                              <a:cs typeface="+mn-cs"/>
                                                            </a:rPr>
                                                            <m:t>sur</m:t>
                                                          </m:r>
                                                        </m:sup>
                                                      </m:sSup>
                                                    </m:den>
                                                  </m:f>
                                                  <m:r>
                                                    <a:rPr lang="pt-BR" sz="1600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i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pt-BR" sz="16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ξ</m:t>
                                              </m:r>
                                              <m: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;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X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pt-BR" sz="1600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1600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pt-BR" sz="16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sz="16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sz="1600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int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pt-BR" sz="16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sur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∆</m:t>
                                  </m:r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i="0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30168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ctrlPr>
                                    <a:rPr lang="pt-BR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𝛏</m:t>
                                          </m:r>
                                        </m:e>
                                      </m:d>
                                    </m:e>
                                  </m:d>
                                  <m:sSub>
                                    <m:sSub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sz="16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BR" sz="16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600" b="1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𝐊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BR" sz="1600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1600" b="1" i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𝐗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pt-BR" sz="1600" b="1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𝐢𝐧𝐭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pt-BR" sz="16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600" b="1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𝐊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1600" b="1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𝐬𝐮𝐫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  <m:sup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𝛏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  <m:r>
                                    <a:rPr lang="pt-BR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sSup>
                                    <m:sSupPr>
                                      <m:ctrlPr>
                                        <a:rPr lang="pt-BR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≈</m:t>
                              </m:r>
                            </m:oMath>
                          </a14:m>
                          <a:r>
                            <a:rPr lang="pt-BR" sz="1600" i="0" dirty="0" smtClean="0"/>
                            <a:t> </a:t>
                          </a:r>
                        </a:p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</m:e>
                              </m:sPre>
                              <m:nary>
                                <m:nary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η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18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i="0" dirty="0" smtClean="0"/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81660" algn="l"/>
                              <a:tab pos="1163320" algn="l"/>
                              <a:tab pos="1744980" algn="l"/>
                              <a:tab pos="2326640" algn="l"/>
                              <a:tab pos="2908300" algn="l"/>
                              <a:tab pos="3489960" algn="l"/>
                              <a:tab pos="4071620" algn="l"/>
                              <a:tab pos="4653280" algn="l"/>
                              <a:tab pos="5234940" algn="l"/>
                              <a:tab pos="5816600" algn="l"/>
                              <a:tab pos="6398260" algn="l"/>
                              <a:tab pos="6979920" algn="l"/>
                              <a:tab pos="7561580" algn="l"/>
                              <a:tab pos="8143240" algn="l"/>
                              <a:tab pos="8724900" algn="l"/>
                              <a:tab pos="9306560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lang="pt-BR" sz="1600" b="1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𝐮</m:t>
                              </m:r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𝛏</m:t>
                                  </m:r>
                                </m:e>
                              </m:d>
                              <m:nary>
                                <m:nary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BR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600" b="1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𝐊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BR" sz="1600" b="1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1600" b="1" i="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𝐗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pt-BR" sz="1600" b="1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𝐢𝐧𝐭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pt-BR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600" b="1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𝐊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1600" b="1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𝐬𝐮𝐫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𝐢</m:t>
                                      </m:r>
                                    </m:sub>
                                    <m:sup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𝛏</m:t>
                                      </m:r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𝐗</m:t>
                                      </m:r>
                                    </m:e>
                                  </m:d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𝐝</m:t>
                                  </m:r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𝐢𝐧𝐭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pt-BR" sz="1600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pt-BR" sz="16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sz="16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sz="1600" i="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int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pt-BR" sz="16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sur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q</m:t>
                                      </m:r>
                                    </m:e>
                                    <m:sup>
                                      <m: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sz="1600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600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K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16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600" i="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ξ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int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K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00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sur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pt-BR" sz="1600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pt-B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i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pt-BR" sz="1600" i="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8649"/>
                  </p:ext>
                </p:extLst>
              </p:nvPr>
            </p:nvGraphicFramePr>
            <p:xfrm>
              <a:off x="1628776" y="1756738"/>
              <a:ext cx="10078584" cy="48337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6018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5012566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387478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39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MECID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094" t="-107813" r="-486" b="-115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20853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0" t="-38776" r="-99519" b="-114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094" t="-38776" r="-486" b="-114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96811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0" t="-147368" r="-99519" b="-21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094" t="-147368" r="-486" b="-219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84906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integral inversa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marL="457200" lvl="1" indent="0" algn="just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d>
                        <m:d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𝛏</m:t>
                          </m:r>
                        </m:e>
                      </m:d>
                      <m:nary>
                        <m:nary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  <m:d>
                                <m:d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𝐢𝐧𝐭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𝐢𝐧𝐭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p>
                              <m:r>
                                <a:rPr lang="pt-B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𝛏</m:t>
                              </m:r>
                              <m:r>
                                <a:rPr lang="pt-B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  <m:r>
                            <a:rPr lang="pt-B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sSup>
                            <m:sSup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𝚪</m:t>
                              </m:r>
                              <m:d>
                                <m:d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𝐢𝐧𝐭</m:t>
                              </m:r>
                            </m:sup>
                          </m:sSup>
                        </m:e>
                      </m:nary>
                      <m:r>
                        <a:rPr lang="pt-BR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p>
                          </m:sSup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pt-B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sSup>
                            <m:sSup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𝐢𝐧𝐭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pt-B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p>
                          </m:sSup>
                        </m:e>
                      </m:nary>
                      <m:r>
                        <a:rPr lang="pt-BR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m:rPr>
                              <m:sty m:val="p"/>
                            </m:rPr>
                            <a:rPr lang="pt-B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</m:e>
                      </m:sPre>
                      <m:nary>
                        <m:nary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p>
                          </m:sSup>
                          <m:d>
                            <m:d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p>
                              </m:sSup>
                              <m: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pt-B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</m:acc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𝐢𝐧𝐭</m:t>
                        </m:r>
                      </m:sup>
                    </m:sSup>
                    <m:r>
                      <a:rPr lang="pt-BR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𝐢𝐧𝐭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𝐬𝐮𝐫</m:t>
                                </m:r>
                              </m:sup>
                            </m:sSup>
                          </m:den>
                        </m:f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8266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Processo de discretização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/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971" y="3385819"/>
            <a:ext cx="3775529" cy="3357882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15735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Processo de discretização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/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</m:e>
                    </m:sPre>
                    <m:nary>
                      <m:naryPr>
                        <m:chr m:val="∑"/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>
                    <a:solidFill>
                      <a:schemeClr val="tx1"/>
                    </a:solidFill>
                  </a:rPr>
                  <a:t>Forma matricial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, ou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7634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matricial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</m:oMath>
                </a14:m>
                <a:endParaRPr lang="pt-BR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Pre>
                                <m:sPre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</m:m>
                      </m:e>
                    </m:d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Agrupar 9"/>
          <p:cNvGrpSpPr/>
          <p:nvPr/>
        </p:nvGrpSpPr>
        <p:grpSpPr>
          <a:xfrm>
            <a:off x="6037943" y="3287490"/>
            <a:ext cx="4053134" cy="3400648"/>
            <a:chOff x="6569989" y="3480347"/>
            <a:chExt cx="3563931" cy="316969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9989" y="3480347"/>
              <a:ext cx="3563931" cy="3169691"/>
            </a:xfrm>
            <a:prstGeom prst="rect">
              <a:avLst/>
            </a:prstGeom>
          </p:spPr>
        </p:pic>
        <p:sp>
          <p:nvSpPr>
            <p:cNvPr id="8" name="Seta em Curva para Cima 7"/>
            <p:cNvSpPr/>
            <p:nvPr/>
          </p:nvSpPr>
          <p:spPr>
            <a:xfrm rot="19420614">
              <a:off x="7629928" y="5819716"/>
              <a:ext cx="277060" cy="12429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Seta em Curva para Cima 8"/>
            <p:cNvSpPr/>
            <p:nvPr/>
          </p:nvSpPr>
          <p:spPr>
            <a:xfrm rot="19420614">
              <a:off x="8959674" y="4514101"/>
              <a:ext cx="194660" cy="7824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18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matricial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p>
                                      </m:s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p>
                                      </m:s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</m:e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Pre>
                              <m:sPre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p>
                                </m:sSup>
                              </m:e>
                            </m:sPre>
                          </m:e>
                          <m:e>
                            <m:sPre>
                              <m:sPre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p>
                                </m:sSup>
                              </m:e>
                            </m:sPre>
                          </m:e>
                        </m:eqArr>
                      </m:e>
                    </m:d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</m:e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sub>
                    </m:sSub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sup>
                      <m:e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𝜦</m:t>
                            </m:r>
                          </m:e>
                          <m:sub/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bSup>
                      </m:e>
                    </m:sPre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sPre>
                      <m:sPre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sup>
                      <m:e>
                        <m:sSubSup>
                          <m:sSub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𝜦</m:t>
                            </m:r>
                          </m:e>
                          <m:sub/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e>
                    </m:sPre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pt-BR" b="1" i="1" dirty="0">
                  <a:solidFill>
                    <a:schemeClr val="tx1"/>
                  </a:solidFill>
                </a:endParaRPr>
              </a:p>
              <a:p>
                <a:pPr marL="457200" lvl="1" indent="0" algn="just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Pre>
                            <m:sPre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  <m:sub/>
                                <m:sup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</m:e>
                          </m:sPre>
                          <m:r>
                            <a:rPr lang="pt-B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sPre>
                            <m:sPrePr>
                              <m:ctrlP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pt-B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𝜦</m:t>
                                  </m:r>
                                </m:e>
                                <m:sub/>
                                <m:sup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p>
                              </m:sSubSup>
                            </m:e>
                          </m:sPre>
                        </m:e>
                      </m:d>
                      <m:r>
                        <a:rPr lang="pt-B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d>
                        <m:d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</m:d>
                    </m:oMath>
                  </m:oMathPara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6199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matricial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                                                                        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Pre>
                                <m:sPre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bSup>
                                </m:e>
                              </m:sPr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Pre>
                                    <m:sPrePr>
                                      <m:ctrlPr>
                                        <a:rPr lang="pt-B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bSup>
                                    </m:e>
                                  </m:sPre>
                                </m:e>
                              </m:nary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dirty="0">
                  <a:solidFill>
                    <a:schemeClr val="tx1"/>
                  </a:solidFill>
                </a:endParaRPr>
              </a:p>
              <a:p>
                <a:pPr algn="just"/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pt-B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pt-BR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/>
          <p:cNvGrpSpPr/>
          <p:nvPr/>
        </p:nvGrpSpPr>
        <p:grpSpPr>
          <a:xfrm>
            <a:off x="6257925" y="5272088"/>
            <a:ext cx="1304263" cy="1314450"/>
            <a:chOff x="6569989" y="3480347"/>
            <a:chExt cx="3563931" cy="3169691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9989" y="3480347"/>
              <a:ext cx="3563931" cy="3169691"/>
            </a:xfrm>
            <a:prstGeom prst="rect">
              <a:avLst/>
            </a:prstGeom>
          </p:spPr>
        </p:pic>
        <p:sp>
          <p:nvSpPr>
            <p:cNvPr id="7" name="Seta em Curva para Cima 6"/>
            <p:cNvSpPr/>
            <p:nvPr/>
          </p:nvSpPr>
          <p:spPr>
            <a:xfrm rot="19420614">
              <a:off x="7629928" y="5819716"/>
              <a:ext cx="277060" cy="12429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 em Curva para Cima 7"/>
            <p:cNvSpPr/>
            <p:nvPr/>
          </p:nvSpPr>
          <p:spPr>
            <a:xfrm rot="19420614">
              <a:off x="8959674" y="4514101"/>
              <a:ext cx="194660" cy="7824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6469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8.3.2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115):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direto ou de resposta: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Domínio e condições de contorno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8" name="Imagem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16" y="2871537"/>
            <a:ext cx="6054436" cy="37440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280100" y="2871537"/>
                <a:ext cx="1901248" cy="77655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- - -  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b="0" dirty="0" smtClean="0"/>
              </a:p>
              <a:p>
                <a:pPr marL="285750" indent="-285750">
                  <a:buFontTx/>
                  <a:buChar char="-"/>
                </a:pPr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100" y="2871537"/>
                <a:ext cx="1901248" cy="776559"/>
              </a:xfrm>
              <a:prstGeom prst="rect">
                <a:avLst/>
              </a:prstGeom>
              <a:blipFill>
                <a:blip r:embed="rId4"/>
                <a:stretch>
                  <a:fillRect l="-2229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8811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1 - A proposta desta tese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712685"/>
            <a:ext cx="8915400" cy="3777622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chemeClr val="tx1"/>
                </a:solidFill>
              </a:rPr>
              <a:t>Será proposto neste trabalho solucionar numericamente problemas escalares suavemente heterogêneos em duas dimensões através do Método dos Elementos de Contorno (</a:t>
            </a:r>
            <a:r>
              <a:rPr lang="pt-BR" b="1" dirty="0" smtClean="0">
                <a:solidFill>
                  <a:schemeClr val="tx1"/>
                </a:solidFill>
              </a:rPr>
              <a:t>MEC</a:t>
            </a:r>
            <a:r>
              <a:rPr lang="pt-BR" dirty="0" smtClean="0">
                <a:solidFill>
                  <a:schemeClr val="tx1"/>
                </a:solidFill>
              </a:rPr>
              <a:t>),  utilizando o processo de Interpolação direta (</a:t>
            </a:r>
            <a:r>
              <a:rPr lang="pt-BR" b="1" dirty="0" smtClean="0">
                <a:solidFill>
                  <a:schemeClr val="tx1"/>
                </a:solidFill>
              </a:rPr>
              <a:t>MECID</a:t>
            </a:r>
            <a:r>
              <a:rPr lang="pt-BR" dirty="0" smtClean="0">
                <a:solidFill>
                  <a:schemeClr val="tx1"/>
                </a:solidFill>
              </a:rPr>
              <a:t>) com regularização e em conjunto com a Técnica de Superposição de Domínios (</a:t>
            </a:r>
            <a:r>
              <a:rPr lang="pt-BR" b="1" dirty="0" smtClean="0">
                <a:solidFill>
                  <a:schemeClr val="tx1"/>
                </a:solidFill>
              </a:rPr>
              <a:t>TSD</a:t>
            </a:r>
            <a:r>
              <a:rPr lang="pt-BR" dirty="0" smtClean="0">
                <a:solidFill>
                  <a:schemeClr val="tx1"/>
                </a:solidFill>
              </a:rPr>
              <a:t>).</a:t>
            </a:r>
          </a:p>
          <a:p>
            <a:pPr algn="just"/>
            <a:endParaRPr lang="pt-BR" sz="1100" dirty="0">
              <a:solidFill>
                <a:schemeClr val="tx1"/>
              </a:solidFill>
            </a:endParaRP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Os Problemas escalares considerados:</a:t>
            </a: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84767" y="3993887"/>
              <a:ext cx="8128002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0538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3422919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  <a:gridCol w="2454545">
                      <a:extLst>
                        <a:ext uri="{9D8B030D-6E8A-4147-A177-3AD203B41FA5}">
                          <a16:colId xmlns:a16="http://schemas.microsoft.com/office/drawing/2014/main" val="2302087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Equação de governo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Forma da equação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Problema associado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Laplace</a:t>
                          </a:r>
                          <a:endParaRPr lang="pt-BR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K</m:t>
                                    </m:r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i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a:rPr lang="en-GB" i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pt-BR" i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r>
                                      <a:rPr lang="en-GB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]</m:t>
                                    </m:r>
                                  </m:e>
                                  <m:sub>
                                    <m:r>
                                      <a:rPr lang="en-GB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=0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 smtClean="0"/>
                        </a:p>
                        <a:p>
                          <a:pPr algn="ctr"/>
                          <a:r>
                            <a:rPr lang="pt-BR" b="1" dirty="0" smtClean="0"/>
                            <a:t>Direto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dirty="0" smtClean="0"/>
                        </a:p>
                        <a:p>
                          <a:pPr algn="ctr"/>
                          <a:r>
                            <a:rPr lang="pt-BR" b="1" dirty="0" smtClean="0"/>
                            <a:t>Helmholtz</a:t>
                          </a:r>
                          <a:endParaRPr lang="pt-BR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i="1" dirty="0" smtClean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i="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  <m:d>
                                          <m:d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i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i="0">
                                                <a:latin typeface="Cambria Math" panose="02040503050406030204" pitchFamily="18" charset="0"/>
                                              </a:rPr>
                                              <m:t>u</m:t>
                                            </m:r>
                                          </m:e>
                                          <m:sub>
                                            <m:r>
                                              <a:rPr lang="pt-BR" i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i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i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p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 smtClean="0"/>
                        </a:p>
                        <a:p>
                          <a:pPr algn="ctr"/>
                          <a:r>
                            <a:rPr lang="pt-BR" b="1" dirty="0" smtClean="0"/>
                            <a:t>Autovalor</a:t>
                          </a:r>
                        </a:p>
                        <a:p>
                          <a:pPr algn="ctr"/>
                          <a:endParaRPr lang="pt-BR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0317962"/>
                  </p:ext>
                </p:extLst>
              </p:nvPr>
            </p:nvGraphicFramePr>
            <p:xfrm>
              <a:off x="2984767" y="3993887"/>
              <a:ext cx="8128002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0538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3422919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  <a:gridCol w="2454545">
                      <a:extLst>
                        <a:ext uri="{9D8B030D-6E8A-4147-A177-3AD203B41FA5}">
                          <a16:colId xmlns:a16="http://schemas.microsoft.com/office/drawing/2014/main" val="230208772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Equação de governo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Forma da equação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Problema associado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Laplace</a:t>
                          </a:r>
                          <a:endParaRPr lang="pt-BR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5836" t="-72848" r="-72598" b="-100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 smtClean="0"/>
                        </a:p>
                        <a:p>
                          <a:pPr algn="ctr"/>
                          <a:r>
                            <a:rPr lang="pt-BR" b="1" dirty="0" smtClean="0"/>
                            <a:t>Direto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pt-BR" dirty="0" smtClean="0"/>
                        </a:p>
                        <a:p>
                          <a:pPr algn="ctr"/>
                          <a:r>
                            <a:rPr lang="pt-BR" b="1" dirty="0" smtClean="0"/>
                            <a:t>Helmholtz</a:t>
                          </a:r>
                          <a:endParaRPr lang="pt-BR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65836" t="-174000" r="-7259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 smtClean="0"/>
                        </a:p>
                        <a:p>
                          <a:pPr algn="ctr"/>
                          <a:r>
                            <a:rPr lang="pt-BR" b="1" dirty="0" smtClean="0"/>
                            <a:t>Autovalor</a:t>
                          </a:r>
                        </a:p>
                        <a:p>
                          <a:pPr algn="ctr"/>
                          <a:endParaRPr lang="pt-BR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Propriedade constitutiva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; 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sur</m:t>
                        </m:r>
                      </m:sup>
                    </m:sSup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Solução Numérica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MEF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Refinamento de malha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Malha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1 – 105 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elementos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de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contorno</m:t>
                    </m:r>
                    <m:r>
                      <m:rPr>
                        <m:nor/>
                      </m:rPr>
                      <a:rPr lang="pt-BR" dirty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pt-BR" dirty="0">
                  <a:latin typeface="+mj-lt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Malha</m:t>
                    </m:r>
                    <m:r>
                      <m:rPr>
                        <m:nor/>
                      </m:rPr>
                      <a:rPr lang="pt-BR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2 – 453 </m:t>
                    </m:r>
                    <m:r>
                      <m:rPr>
                        <m:nor/>
                      </m:rPr>
                      <a:rPr lang="pt-BR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elementos</m:t>
                    </m:r>
                    <m:r>
                      <m:rPr>
                        <m:nor/>
                      </m:rPr>
                      <a:rPr lang="pt-BR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de</m:t>
                    </m:r>
                    <m:r>
                      <m:rPr>
                        <m:nor/>
                      </m:rPr>
                      <a:rPr lang="pt-BR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pt-BR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contorno</m:t>
                    </m:r>
                    <m:r>
                      <m:rPr>
                        <m:nor/>
                      </m:rPr>
                      <a:rPr lang="pt-BR" dirty="0" smtClean="0"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pt-BR" sz="1200" dirty="0"/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FBR utilizada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p>
                        <m: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p>
                            </m:sSup>
                            <m: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; 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placa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fina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00" y="3759200"/>
            <a:ext cx="3749052" cy="2602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64977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8.3.2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115):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direto ou de resposta: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TSD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1" y="2920961"/>
            <a:ext cx="8229600" cy="31115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65175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8.3.2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115):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direto ou de resposta: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Discretização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3098806"/>
            <a:ext cx="6006935" cy="2981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 1"/>
          <p:cNvSpPr/>
          <p:nvPr/>
        </p:nvSpPr>
        <p:spPr>
          <a:xfrm>
            <a:off x="8599860" y="2972223"/>
            <a:ext cx="32637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pt-BR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(A) MEC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2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Malha </a:t>
            </a:r>
            <a:r>
              <a:rPr lang="pt-BR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– 105 elementos de contorno.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Malha 2 – 453 elementos de contorno</a:t>
            </a:r>
            <a:r>
              <a:rPr lang="pt-BR" sz="12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pt-BR" sz="120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pt-BR" sz="1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(B) MEF</a:t>
            </a:r>
            <a:endParaRPr lang="pt-BR" sz="12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7036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elementos triangulares e 3635 </a:t>
            </a:r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nós</a:t>
            </a:r>
            <a:endParaRPr lang="pt-BR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9677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8.3.2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115):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direto ou de resposta: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Resposta MEF para o potencial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2974136"/>
            <a:ext cx="6865400" cy="29980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60" y="2974135"/>
            <a:ext cx="1588578" cy="13406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4652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460169" y="1817916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Exemplo apresentado no artigo (8.3.2 </a:t>
                </a:r>
                <a:r>
                  <a:rPr lang="pt-BR" b="1" dirty="0">
                    <a:solidFill>
                      <a:schemeClr val="tx1"/>
                    </a:solidFill>
                  </a:rPr>
                  <a:t>da tese, pág. </a:t>
                </a:r>
                <a:r>
                  <a:rPr lang="pt-BR" b="1" dirty="0" smtClean="0">
                    <a:solidFill>
                      <a:schemeClr val="tx1"/>
                    </a:solidFill>
                  </a:rPr>
                  <a:t>115): </a:t>
                </a:r>
                <a:r>
                  <a:rPr lang="pt-BR" b="1" dirty="0">
                    <a:solidFill>
                      <a:schemeClr val="tx1"/>
                    </a:solidFill>
                  </a:rPr>
                  <a:t>Problema </a:t>
                </a:r>
                <a:r>
                  <a:rPr lang="pt-BR" b="1" dirty="0" smtClean="0">
                    <a:solidFill>
                      <a:schemeClr val="tx1"/>
                    </a:solidFill>
                  </a:rPr>
                  <a:t>direto ou de resposta: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pt-BR" b="1" dirty="0" smtClean="0">
                    <a:solidFill>
                      <a:schemeClr val="tx1"/>
                    </a:solidFill>
                  </a:rPr>
                  <a:t>Curva de erro médio relativo %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r>
                  <a:rPr lang="pt-BR" b="1" dirty="0" smtClean="0">
                    <a:solidFill>
                      <a:schemeClr val="tx1"/>
                    </a:solidFill>
                  </a:rPr>
                  <a:t>Tomada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para o potencial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 para as derivadas 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0169" y="1817916"/>
                <a:ext cx="8960077" cy="4681538"/>
              </a:xfrm>
              <a:blipFill>
                <a:blip r:embed="rId3"/>
                <a:stretch>
                  <a:fillRect l="-477" t="-651" r="-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ráfico 8"/>
          <p:cNvGraphicFramePr/>
          <p:nvPr>
            <p:extLst/>
          </p:nvPr>
        </p:nvGraphicFramePr>
        <p:xfrm>
          <a:off x="3017336" y="3398520"/>
          <a:ext cx="3683502" cy="2945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áfico 9"/>
          <p:cNvGraphicFramePr/>
          <p:nvPr>
            <p:extLst/>
          </p:nvPr>
        </p:nvGraphicFramePr>
        <p:xfrm>
          <a:off x="6700838" y="3398520"/>
          <a:ext cx="3643312" cy="2945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5813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(8.3.2 da tese, pág. 115): Problema direto ou de resposta: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</a:t>
            </a:r>
            <a:r>
              <a:rPr lang="pt-BR" b="1" i="1" u="sng" dirty="0" smtClean="0">
                <a:solidFill>
                  <a:schemeClr val="tx1"/>
                </a:solidFill>
              </a:rPr>
              <a:t>Conclusões</a:t>
            </a:r>
            <a:r>
              <a:rPr lang="pt-BR" b="1" i="1" dirty="0" smtClean="0">
                <a:solidFill>
                  <a:schemeClr val="tx1"/>
                </a:solidFill>
              </a:rPr>
              <a:t>      </a:t>
            </a:r>
            <a:endParaRPr lang="pt-BR" sz="3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</a:rPr>
              <a:t>A curva de erro apresentou </a:t>
            </a:r>
            <a:r>
              <a:rPr lang="pt-BR" b="1" dirty="0" smtClean="0">
                <a:solidFill>
                  <a:schemeClr val="tx1"/>
                </a:solidFill>
              </a:rPr>
              <a:t>forte monotonicidade</a:t>
            </a:r>
            <a:r>
              <a:rPr lang="pt-BR" dirty="0" smtClean="0">
                <a:solidFill>
                  <a:schemeClr val="tx1"/>
                </a:solidFill>
              </a:rPr>
              <a:t>, mostrando a robustez do método proposto.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Foi alcançado um erro inferior a 0,1359% para os valores de potenciais durante o uso da malha 2 com apenas 38 pontos internos interpolantes.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</a:rPr>
              <a:t>A </a:t>
            </a:r>
            <a:r>
              <a:rPr lang="pt-BR" b="1" dirty="0">
                <a:solidFill>
                  <a:schemeClr val="tx1"/>
                </a:solidFill>
              </a:rPr>
              <a:t>associação do MECID </a:t>
            </a:r>
            <a:r>
              <a:rPr lang="pt-BR" b="1" dirty="0" smtClean="0">
                <a:solidFill>
                  <a:schemeClr val="tx1"/>
                </a:solidFill>
              </a:rPr>
              <a:t>com </a:t>
            </a:r>
            <a:r>
              <a:rPr lang="pt-BR" b="1" dirty="0">
                <a:solidFill>
                  <a:schemeClr val="tx1"/>
                </a:solidFill>
              </a:rPr>
              <a:t>TSD foi efetiva</a:t>
            </a:r>
            <a:r>
              <a:rPr lang="pt-BR" dirty="0">
                <a:solidFill>
                  <a:schemeClr val="tx1"/>
                </a:solidFill>
              </a:rPr>
              <a:t> na solução do problema de Laplace heterogêneo por partes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  <a:endParaRPr lang="pt-BR" dirty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O </a:t>
            </a:r>
            <a:r>
              <a:rPr lang="pt-BR" b="1" dirty="0">
                <a:solidFill>
                  <a:schemeClr val="tx1"/>
                </a:solidFill>
              </a:rPr>
              <a:t>emprego da FBR de placa fina foi adequado</a:t>
            </a:r>
            <a:r>
              <a:rPr lang="pt-BR" dirty="0">
                <a:solidFill>
                  <a:schemeClr val="tx1"/>
                </a:solidFill>
              </a:rPr>
              <a:t>, pois a curva de erro alcança bons resultados para a malha com menor </a:t>
            </a:r>
            <a:r>
              <a:rPr lang="pt-BR" dirty="0" smtClean="0">
                <a:solidFill>
                  <a:schemeClr val="tx1"/>
                </a:solidFill>
              </a:rPr>
              <a:t>refinamento de contorno.</a:t>
            </a:r>
            <a:endParaRPr lang="pt-BR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2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Barcelos, H. M.; Loeffler, C. F.; Lara, L. O. C. O Método dos Elementos de Contorno com Interpolação Direta aplicado a meios suavemente heterogêneos utilizando a técnica de superposição de domínios. </a:t>
            </a:r>
            <a:r>
              <a:rPr lang="en-US" dirty="0">
                <a:solidFill>
                  <a:schemeClr val="tx1"/>
                </a:solidFill>
              </a:rPr>
              <a:t>In: IBERO-LATIN AMERICAN CONGRESS ON COMPUTATIONAL METHODS IN ENGINEERING, 40., 2019b, Natal. </a:t>
            </a:r>
            <a:r>
              <a:rPr lang="en-US" b="1" dirty="0">
                <a:solidFill>
                  <a:schemeClr val="tx1"/>
                </a:solidFill>
              </a:rPr>
              <a:t>Anais de CILAMCE 2019</a:t>
            </a:r>
            <a:r>
              <a:rPr lang="en-US" dirty="0">
                <a:solidFill>
                  <a:schemeClr val="tx1"/>
                </a:solidFill>
              </a:rPr>
              <a:t>. [</a:t>
            </a:r>
            <a:r>
              <a:rPr lang="en-US" i="1" dirty="0" err="1">
                <a:solidFill>
                  <a:schemeClr val="tx1"/>
                </a:solidFill>
              </a:rPr>
              <a:t>S.l.</a:t>
            </a:r>
            <a:r>
              <a:rPr lang="en-US" i="1" dirty="0">
                <a:solidFill>
                  <a:schemeClr val="tx1"/>
                </a:solidFill>
              </a:rPr>
              <a:t>: </a:t>
            </a:r>
            <a:r>
              <a:rPr lang="en-US" i="1" dirty="0" err="1">
                <a:solidFill>
                  <a:schemeClr val="tx1"/>
                </a:solidFill>
              </a:rPr>
              <a:t>s.n</a:t>
            </a:r>
            <a:r>
              <a:rPr lang="en-US" dirty="0">
                <a:solidFill>
                  <a:schemeClr val="tx1"/>
                </a:solidFill>
              </a:rPr>
              <a:t>.].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40" y="1905000"/>
            <a:ext cx="4397064" cy="4291012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3562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</a:rPr>
              <a:t>Barcelos, H. M.; Loeffler, C. F.; Lara, L. O. C. O Método dos Elementos de Contorno com Interpolação Direta aplicado a meios suavemente heterogêneos utilizando a técnica de superposição de domínios. </a:t>
            </a:r>
            <a:r>
              <a:rPr lang="en-US" dirty="0">
                <a:solidFill>
                  <a:schemeClr val="tx1"/>
                </a:solidFill>
              </a:rPr>
              <a:t>In: IBERO-LATIN AMERICAN CONGRESS ON COMPUTATIONAL METHODS IN ENGINEERING, 40., 2019b, Natal. </a:t>
            </a:r>
            <a:r>
              <a:rPr lang="en-US" b="1" dirty="0">
                <a:solidFill>
                  <a:schemeClr val="tx1"/>
                </a:solidFill>
              </a:rPr>
              <a:t>Anais de CILAMCE 2019</a:t>
            </a:r>
            <a:r>
              <a:rPr lang="en-US" dirty="0">
                <a:solidFill>
                  <a:schemeClr val="tx1"/>
                </a:solidFill>
              </a:rPr>
              <a:t>. [</a:t>
            </a:r>
            <a:r>
              <a:rPr lang="en-US" i="1" dirty="0" err="1">
                <a:solidFill>
                  <a:schemeClr val="tx1"/>
                </a:solidFill>
              </a:rPr>
              <a:t>S.l.</a:t>
            </a:r>
            <a:r>
              <a:rPr lang="en-US" i="1" dirty="0">
                <a:solidFill>
                  <a:schemeClr val="tx1"/>
                </a:solidFill>
              </a:rPr>
              <a:t>: </a:t>
            </a:r>
            <a:r>
              <a:rPr lang="en-US" i="1" dirty="0" err="1">
                <a:solidFill>
                  <a:schemeClr val="tx1"/>
                </a:solidFill>
              </a:rPr>
              <a:t>s.n</a:t>
            </a:r>
            <a:r>
              <a:rPr lang="en-US" dirty="0">
                <a:solidFill>
                  <a:schemeClr val="tx1"/>
                </a:solidFill>
              </a:rPr>
              <a:t>.].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353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Barcelos</a:t>
            </a:r>
            <a:r>
              <a:rPr lang="en-US" dirty="0">
                <a:solidFill>
                  <a:schemeClr val="tx1"/>
                </a:solidFill>
              </a:rPr>
              <a:t>, H. M.; Loeffler, C. F.; Lara, L. O. C. A novel Boundary Element model for solving stationary inhomogeneous heat </a:t>
            </a:r>
            <a:r>
              <a:rPr lang="en-US" dirty="0" err="1">
                <a:solidFill>
                  <a:schemeClr val="tx1"/>
                </a:solidFill>
              </a:rPr>
              <a:t>condution</a:t>
            </a:r>
            <a:r>
              <a:rPr lang="en-US" dirty="0">
                <a:solidFill>
                  <a:schemeClr val="tx1"/>
                </a:solidFill>
              </a:rPr>
              <a:t> problems. </a:t>
            </a:r>
            <a:r>
              <a:rPr lang="pt-BR" dirty="0">
                <a:solidFill>
                  <a:schemeClr val="tx1"/>
                </a:solidFill>
              </a:rPr>
              <a:t>In: Metrologia, 10., 2019c, Florianópolis. </a:t>
            </a:r>
            <a:r>
              <a:rPr lang="pt-BR" b="1" dirty="0">
                <a:solidFill>
                  <a:schemeClr val="tx1"/>
                </a:solidFill>
              </a:rPr>
              <a:t>Anais do Metrologia 2019</a:t>
            </a:r>
            <a:r>
              <a:rPr lang="pt-BR" dirty="0">
                <a:solidFill>
                  <a:schemeClr val="tx1"/>
                </a:solidFill>
              </a:rPr>
              <a:t>. [</a:t>
            </a:r>
            <a:r>
              <a:rPr lang="pt-BR" i="1" dirty="0" err="1">
                <a:solidFill>
                  <a:schemeClr val="tx1"/>
                </a:solidFill>
              </a:rPr>
              <a:t>S.l</a:t>
            </a:r>
            <a:r>
              <a:rPr lang="pt-BR" i="1" dirty="0">
                <a:solidFill>
                  <a:schemeClr val="tx1"/>
                </a:solidFill>
              </a:rPr>
              <a:t>.: s.n</a:t>
            </a:r>
            <a:r>
              <a:rPr lang="pt-BR" dirty="0">
                <a:solidFill>
                  <a:schemeClr val="tx1"/>
                </a:solidFill>
              </a:rPr>
              <a:t>.].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157" y="1905000"/>
            <a:ext cx="4991100" cy="4733925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3081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5" y="1905000"/>
            <a:ext cx="4226152" cy="3777622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Barcelos</a:t>
            </a:r>
            <a:r>
              <a:rPr lang="en-US" dirty="0">
                <a:solidFill>
                  <a:schemeClr val="tx1"/>
                </a:solidFill>
              </a:rPr>
              <a:t>, H. M.; Loeffler, C. F.; Lara, L. O. C. A novel Boundary Element model for solving stationary inhomogeneous heat </a:t>
            </a:r>
            <a:r>
              <a:rPr lang="en-US" dirty="0" err="1">
                <a:solidFill>
                  <a:schemeClr val="tx1"/>
                </a:solidFill>
              </a:rPr>
              <a:t>condution</a:t>
            </a:r>
            <a:r>
              <a:rPr lang="en-US" dirty="0">
                <a:solidFill>
                  <a:schemeClr val="tx1"/>
                </a:solidFill>
              </a:rPr>
              <a:t> problems. </a:t>
            </a:r>
            <a:r>
              <a:rPr lang="pt-BR" dirty="0">
                <a:solidFill>
                  <a:schemeClr val="tx1"/>
                </a:solidFill>
              </a:rPr>
              <a:t>In: Metrologia, 10., 2019c, Florianópolis. </a:t>
            </a:r>
            <a:r>
              <a:rPr lang="pt-BR" b="1" dirty="0">
                <a:solidFill>
                  <a:schemeClr val="tx1"/>
                </a:solidFill>
              </a:rPr>
              <a:t>Anais do Metrologia 2019</a:t>
            </a:r>
            <a:r>
              <a:rPr lang="pt-BR" dirty="0">
                <a:solidFill>
                  <a:schemeClr val="tx1"/>
                </a:solidFill>
              </a:rPr>
              <a:t>. [</a:t>
            </a:r>
            <a:r>
              <a:rPr lang="pt-BR" i="1" dirty="0" err="1">
                <a:solidFill>
                  <a:schemeClr val="tx1"/>
                </a:solidFill>
              </a:rPr>
              <a:t>S.l</a:t>
            </a:r>
            <a:r>
              <a:rPr lang="pt-BR" i="1" dirty="0">
                <a:solidFill>
                  <a:schemeClr val="tx1"/>
                </a:solidFill>
              </a:rPr>
              <a:t>.: s.n</a:t>
            </a:r>
            <a:r>
              <a:rPr lang="pt-BR" dirty="0">
                <a:solidFill>
                  <a:schemeClr val="tx1"/>
                </a:solidFill>
              </a:rPr>
              <a:t>.].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590" y="2038350"/>
            <a:ext cx="4602947" cy="2733675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114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1 - A proposta desta tese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712685"/>
            <a:ext cx="8915400" cy="3777622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chemeClr val="tx1"/>
                </a:solidFill>
              </a:rPr>
              <a:t>Características dos domínios apresentados e as condições de contorno para os problemas.</a:t>
            </a:r>
            <a:endParaRPr 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3056205" y="2464082"/>
          <a:ext cx="8330934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558">
                  <a:extLst>
                    <a:ext uri="{9D8B030D-6E8A-4147-A177-3AD203B41FA5}">
                      <a16:colId xmlns:a16="http://schemas.microsoft.com/office/drawing/2014/main" val="1163097267"/>
                    </a:ext>
                  </a:extLst>
                </a:gridCol>
                <a:gridCol w="4143376">
                  <a:extLst>
                    <a:ext uri="{9D8B030D-6E8A-4147-A177-3AD203B41FA5}">
                      <a16:colId xmlns:a16="http://schemas.microsoft.com/office/drawing/2014/main" val="1510465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Problema associado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3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Direto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Autovalor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76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i="1" dirty="0" smtClean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09037"/>
                  </a:ext>
                </a:extLst>
              </a:tr>
            </a:tbl>
          </a:graphicData>
        </a:graphic>
      </p:graphicFrame>
      <p:pic>
        <p:nvPicPr>
          <p:cNvPr id="7" name="Imagem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38" y="3271837"/>
            <a:ext cx="3951922" cy="31861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25" y="3271837"/>
            <a:ext cx="3886200" cy="31861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62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</a:t>
            </a:r>
            <a:r>
              <a:rPr lang="pt-BR" b="1" dirty="0" smtClean="0">
                <a:solidFill>
                  <a:schemeClr val="tx1"/>
                </a:solidFill>
              </a:rPr>
              <a:t>8.3.3 </a:t>
            </a:r>
            <a:r>
              <a:rPr lang="pt-BR" b="1" dirty="0">
                <a:solidFill>
                  <a:schemeClr val="tx1"/>
                </a:solidFill>
              </a:rPr>
              <a:t>da tese, pág. </a:t>
            </a:r>
            <a:r>
              <a:rPr lang="pt-BR" b="1" dirty="0" smtClean="0">
                <a:solidFill>
                  <a:schemeClr val="tx1"/>
                </a:solidFill>
              </a:rPr>
              <a:t>118): </a:t>
            </a:r>
            <a:r>
              <a:rPr lang="pt-BR" b="1" dirty="0">
                <a:solidFill>
                  <a:schemeClr val="tx1"/>
                </a:solidFill>
              </a:rPr>
              <a:t>Problema </a:t>
            </a:r>
            <a:r>
              <a:rPr lang="pt-BR" b="1" dirty="0" smtClean="0">
                <a:solidFill>
                  <a:schemeClr val="tx1"/>
                </a:solidFill>
              </a:rPr>
              <a:t>direto ou de resposta: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Domínio e condições de contorno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78" y="2924809"/>
            <a:ext cx="3525520" cy="37903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620628" y="2931950"/>
                <a:ext cx="1901248" cy="77655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- - -  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b="0" dirty="0" smtClean="0"/>
              </a:p>
              <a:p>
                <a:pPr marL="285750" indent="-285750">
                  <a:buFontTx/>
                  <a:buChar char="-"/>
                </a:pPr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628" y="2931950"/>
                <a:ext cx="1901248" cy="776559"/>
              </a:xfrm>
              <a:prstGeom prst="rect">
                <a:avLst/>
              </a:prstGeom>
              <a:blipFill>
                <a:blip r:embed="rId4"/>
                <a:stretch>
                  <a:fillRect l="-2229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ta em Curva para Cima 1"/>
          <p:cNvSpPr/>
          <p:nvPr/>
        </p:nvSpPr>
        <p:spPr>
          <a:xfrm>
            <a:off x="4200525" y="4546094"/>
            <a:ext cx="3800475" cy="1432547"/>
          </a:xfrm>
          <a:prstGeom prst="curved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620628" y="3820174"/>
            <a:ext cx="1339879" cy="5847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Pastilha de usinagem</a:t>
            </a:r>
          </a:p>
        </p:txBody>
      </p:sp>
      <p:pic>
        <p:nvPicPr>
          <p:cNvPr id="1026" name="Picture 2" descr="Resultado de imagem para usinage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778" y="3820174"/>
            <a:ext cx="3968655" cy="26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4" name="Retângulo Arredondado 3"/>
          <p:cNvSpPr/>
          <p:nvPr/>
        </p:nvSpPr>
        <p:spPr>
          <a:xfrm>
            <a:off x="1468582" y="4959927"/>
            <a:ext cx="1124343" cy="374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insight</a:t>
            </a:r>
            <a:endParaRPr lang="pt-BR" dirty="0"/>
          </a:p>
        </p:txBody>
      </p:sp>
      <p:cxnSp>
        <p:nvCxnSpPr>
          <p:cNvPr id="7" name="Conector em Curva 6"/>
          <p:cNvCxnSpPr/>
          <p:nvPr/>
        </p:nvCxnSpPr>
        <p:spPr>
          <a:xfrm flipV="1">
            <a:off x="2189018" y="4546094"/>
            <a:ext cx="844060" cy="4138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5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(8.3.3 da tese, pág. 118): Problema direto ou de resposta: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TSD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54" y="2988309"/>
            <a:ext cx="8307071" cy="32410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7" name="Retângulo Arredondado 6"/>
          <p:cNvSpPr/>
          <p:nvPr/>
        </p:nvSpPr>
        <p:spPr>
          <a:xfrm>
            <a:off x="219191" y="5644254"/>
            <a:ext cx="2549236" cy="1083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Flexibilidade na escolha da região envolvente</a:t>
            </a:r>
            <a:endParaRPr lang="pt-BR" dirty="0"/>
          </a:p>
        </p:txBody>
      </p:sp>
      <p:cxnSp>
        <p:nvCxnSpPr>
          <p:cNvPr id="8" name="Conector em Curva 7"/>
          <p:cNvCxnSpPr/>
          <p:nvPr/>
        </p:nvCxnSpPr>
        <p:spPr>
          <a:xfrm flipV="1">
            <a:off x="2768427" y="5910533"/>
            <a:ext cx="844060" cy="4138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40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633532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Tabela de condutividade térmica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pt-BR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b="1" dirty="0" smtClean="0">
                    <a:solidFill>
                      <a:schemeClr val="tx1"/>
                    </a:solidFill>
                  </a:rPr>
                  <a:t>=1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633532"/>
                <a:ext cx="8960077" cy="4681538"/>
              </a:xfrm>
              <a:blipFill>
                <a:blip r:embed="rId3"/>
                <a:stretch>
                  <a:fillRect l="-476" t="-7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41090" y="1995417"/>
              <a:ext cx="9083844" cy="46958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2115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346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280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40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Condutividade térmica do modelo</a:t>
                          </a:r>
                          <a:endParaRPr lang="pt-B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Condutividade térmica com TSD</a:t>
                          </a:r>
                          <a:endParaRPr lang="pt-B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Gradientes</a:t>
                          </a:r>
                          <a:r>
                            <a:rPr lang="pt-BR" sz="1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da condutividade térmica  com TSD</a:t>
                          </a:r>
                          <a:endParaRPr lang="pt-B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5107">
                    <a:tc rowSpan="2">
                      <a:txBody>
                        <a:bodyPr/>
                        <a:lstStyle/>
                        <a:p>
                          <a:pPr algn="ctr"/>
                          <a:endParaRPr lang="pt-BR" sz="1200" i="1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𝒔𝒖𝒓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𝑾</m:t>
                                  </m:r>
                                </m:num>
                                <m:den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𝐦</m:t>
                                  </m:r>
                                  <m:r>
                                    <a:rPr lang="pt-BR" sz="16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°</m:t>
                                  </m:r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pt-BR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i="1" kern="1200" dirty="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𝒔𝒖𝒓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GB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𝑾</m:t>
                                  </m:r>
                                </m:num>
                                <m:den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𝐦</m:t>
                                  </m:r>
                                  <m:r>
                                    <a:rPr lang="pt-BR" sz="16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°</m:t>
                                  </m:r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2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pt-BR" sz="2000" dirty="0"/>
                        </a:p>
                        <a:p>
                          <a:pPr algn="ctr"/>
                          <a:endParaRPr lang="pt-BR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𝑲</m:t>
                                        </m:r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𝒔𝒖𝒓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𝑾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pt-BR" sz="12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°</m:t>
                                    </m:r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𝑪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5446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𝑲</m:t>
                                        </m:r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𝒔𝒖𝒓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𝑾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pt-BR" sz="12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°</m:t>
                                    </m:r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𝑪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70949">
                    <a:tc rowSpan="2">
                      <a:txBody>
                        <a:bodyPr/>
                        <a:lstStyle/>
                        <a:p>
                          <a:pPr algn="ctr"/>
                          <a:endParaRPr lang="pt-BR" sz="1200" i="1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pt-BR" sz="1600" b="1" i="1" kern="1200" dirty="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6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𝑲</m:t>
                                    </m:r>
                                  </m:e>
                                  <m:sup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𝒊𝒏𝒕</m:t>
                                    </m:r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600" b="1" i="1" kern="1200" dirty="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𝒆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  <m:r>
                                        <a:rPr lang="en-GB" sz="16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</m:t>
                                      </m:r>
                                      <m:r>
                                        <a:rPr lang="en-GB" sz="16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𝟎𝟏𝟖</m:t>
                                      </m:r>
                                      <m:sSub>
                                        <m:sSub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GB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GB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GB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𝑾</m:t>
                                  </m:r>
                                </m:num>
                                <m:den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𝐦</m:t>
                                  </m:r>
                                  <m:r>
                                    <a:rPr lang="en-GB" sz="16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°</m:t>
                                  </m:r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pt-BR" sz="16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pt-BR" sz="1200" i="1" kern="1200" dirty="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pt-BR" sz="1600" b="1" i="1" kern="1200" dirty="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6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6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pt-BR" sz="16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pt-BR" sz="16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pt-BR" sz="16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pt-BR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𝒆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  <m:r>
                                          <a:rPr lang="en-GB" sz="1600" b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GB" sz="1600" b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lang="en-GB" sz="16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𝟎𝟏𝟖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6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16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  <m:r>
                                  <a:rPr lang="pt-BR" sz="16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</m:t>
                                </m:r>
                                <m:f>
                                  <m:fPr>
                                    <m:ctrlPr>
                                      <a:rPr lang="pt-BR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𝑾</m:t>
                                    </m:r>
                                  </m:num>
                                  <m:den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𝐦</m:t>
                                    </m:r>
                                    <m:r>
                                      <a:rPr lang="en-GB" sz="16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°</m:t>
                                    </m:r>
                                    <m:r>
                                      <a:rPr lang="en-GB" sz="16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𝑪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GB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12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en-GB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𝟎𝟏𝟖</m:t>
                                </m:r>
                                <m:sSub>
                                  <m:sSub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𝒆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  <m:r>
                                          <a:rPr lang="en-GB" sz="1200" b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GB" sz="1200" b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𝟎𝟏𝟖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  <m:f>
                                  <m:f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𝑾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pt-BR" sz="12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°</m:t>
                                    </m:r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𝑪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76217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GB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1200" b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en-GB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𝟎𝟏𝟖</m:t>
                                </m:r>
                                <m:sSub>
                                  <m:sSub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𝒆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  <m:r>
                                          <a:rPr lang="en-GB" sz="1200" b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  <m:r>
                                          <a:rPr lang="en-GB" sz="1200" b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𝟎𝟏𝟖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  <m:f>
                                  <m:f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𝑾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pt-BR" sz="12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°</m:t>
                                    </m:r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𝑪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3963">
                    <a:tc rowSpan="2">
                      <a:txBody>
                        <a:bodyPr/>
                        <a:lstStyle/>
                        <a:p>
                          <a:pPr algn="ctr"/>
                          <a:endParaRPr lang="pt-BR" sz="1200" i="1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𝒊𝒏𝒕</m:t>
                                  </m:r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GB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𝑾</m:t>
                                  </m:r>
                                </m:num>
                                <m:den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𝐦</m:t>
                                  </m:r>
                                  <m:r>
                                    <a:rPr lang="en-GB" sz="16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°</m:t>
                                  </m:r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pt-BR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i="1" kern="1200" dirty="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6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𝑲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1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pt-BR" sz="16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pt-BR" sz="16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  <m:r>
                                <a:rPr lang="pt-BR" sz="16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pt-BR" sz="16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r>
                                <a:rPr lang="en-GB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𝑾</m:t>
                                  </m:r>
                                </m:num>
                                <m:den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𝐦</m:t>
                                  </m:r>
                                  <m:r>
                                    <a:rPr lang="en-GB" sz="16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°</m:t>
                                  </m:r>
                                  <m:r>
                                    <a:rPr lang="en-GB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600" b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pt-BR" sz="1600" b="1" dirty="0"/>
                        </a:p>
                        <a:p>
                          <a:pPr algn="ctr"/>
                          <a:endParaRPr lang="pt-BR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𝑾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pt-BR" sz="12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°</m:t>
                                    </m:r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𝑪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13963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pt-BR" sz="1200" b="1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200" b="1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𝑲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pt-BR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b="1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2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2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GB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GB" sz="12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𝑾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pt-BR" sz="12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pt-BR" sz="12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°</m:t>
                                    </m:r>
                                    <m:r>
                                      <a:rPr lang="pt-BR" sz="12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𝑪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7378712"/>
                  </p:ext>
                </p:extLst>
              </p:nvPr>
            </p:nvGraphicFramePr>
            <p:xfrm>
              <a:off x="2641090" y="1995417"/>
              <a:ext cx="9083844" cy="46958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2115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346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280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40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Condutividade térmica do modelo</a:t>
                          </a:r>
                          <a:endParaRPr lang="pt-B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Condutividade térmica com TSD</a:t>
                          </a:r>
                          <a:endParaRPr lang="pt-B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Gradientes</a:t>
                          </a:r>
                          <a:r>
                            <a:rPr lang="pt-BR" sz="1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da condutividade térmica  com TSD</a:t>
                          </a:r>
                          <a:endParaRPr lang="pt-B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5107"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224" t="-42857" r="-234452" b="-22571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87160" t="-42857" r="-103891" b="-2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81509" t="-88235" r="-755" b="-5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5446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81509" t="-177778" r="-755" b="-43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70949"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224" t="-99010" r="-234452" b="-5643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87160" t="-99010" r="-103891" b="-56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81509" t="-209790" r="-755" b="-231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76217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81509" t="-276875" r="-755" b="-10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3963"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224" t="-356805" r="-234452" b="-118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87160" t="-356805" r="-103891" b="-1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81509" t="-709412" r="-755" b="-1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13963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81509" t="-819048" r="-755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Arredondar Retângulo em um Canto Diagonal 1"/>
          <p:cNvSpPr/>
          <p:nvPr/>
        </p:nvSpPr>
        <p:spPr>
          <a:xfrm>
            <a:off x="775855" y="4364182"/>
            <a:ext cx="1328033" cy="58189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Pastilha</a:t>
            </a:r>
            <a:endParaRPr lang="pt-BR" dirty="0"/>
          </a:p>
        </p:txBody>
      </p:sp>
      <p:sp>
        <p:nvSpPr>
          <p:cNvPr id="6" name="Arredondar Retângulo em um Canto Diagonal 5"/>
          <p:cNvSpPr/>
          <p:nvPr/>
        </p:nvSpPr>
        <p:spPr>
          <a:xfrm>
            <a:off x="775855" y="2757055"/>
            <a:ext cx="1328033" cy="58189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</a:t>
            </a:r>
            <a:endParaRPr lang="pt-BR" dirty="0"/>
          </a:p>
        </p:txBody>
      </p:sp>
      <p:sp>
        <p:nvSpPr>
          <p:cNvPr id="7" name="Arredondar Retângulo em um Canto Diagonal 6"/>
          <p:cNvSpPr/>
          <p:nvPr/>
        </p:nvSpPr>
        <p:spPr>
          <a:xfrm>
            <a:off x="775854" y="5943600"/>
            <a:ext cx="1328033" cy="58189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Corpo central</a:t>
            </a:r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8" name="Retângulo Arredondado 7"/>
          <p:cNvSpPr/>
          <p:nvPr/>
        </p:nvSpPr>
        <p:spPr>
          <a:xfrm>
            <a:off x="274609" y="1453763"/>
            <a:ext cx="2269925" cy="790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Liberdade na escolha das funções suaves</a:t>
            </a:r>
            <a:endParaRPr lang="pt-BR" sz="1600" dirty="0"/>
          </a:p>
        </p:txBody>
      </p:sp>
      <p:cxnSp>
        <p:nvCxnSpPr>
          <p:cNvPr id="11" name="Conector em Curva 10"/>
          <p:cNvCxnSpPr/>
          <p:nvPr/>
        </p:nvCxnSpPr>
        <p:spPr>
          <a:xfrm>
            <a:off x="1925782" y="2244439"/>
            <a:ext cx="715309" cy="41563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Solução Numérica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MEF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Refinamento de malha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Malha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MEC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 b="0" i="0" smtClean="0"/>
                      <m:t>com</m:t>
                    </m:r>
                    <m:r>
                      <m:rPr>
                        <m:nor/>
                      </m:rPr>
                      <a:rPr lang="pt-BR"/>
                      <m:t> 172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envolventes</m:t>
                    </m:r>
                    <m:r>
                      <m:rPr>
                        <m:nor/>
                      </m:rPr>
                      <a:rPr lang="pt-BR"/>
                      <m:t>, 40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internos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 b="0" i="0" smtClean="0"/>
                      <m:t>em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e</m:t>
                    </m:r>
                    <m:r>
                      <m:rPr>
                        <m:nor/>
                      </m:rPr>
                      <a:rPr lang="pt-BR"/>
                      <m:t> 108 </m:t>
                    </m:r>
                    <m:r>
                      <m:rPr>
                        <m:nor/>
                      </m:rPr>
                      <a:rPr lang="pt-BR"/>
                      <m:t>elementos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/>
                      <m:t>internos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r>
                      <m:rPr>
                        <m:nor/>
                      </m:rPr>
                      <a:rPr lang="pt-BR" b="0" i="0" smtClean="0"/>
                      <m:t>em</m:t>
                    </m:r>
                    <m:r>
                      <m:rPr>
                        <m:nor/>
                      </m:rPr>
                      <a:rPr lang="pt-BR"/>
                      <m:t> 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200" dirty="0"/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FBR utilizada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sup>
                        </m:s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pt-BR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sup>
                        </m:sSup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pt-BR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𝐥𝐧</m:t>
                    </m:r>
                    <m:d>
                      <m:dPr>
                        <m:begChr m:val="["/>
                        <m:endChr m:val="]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pt-BR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sup>
                            </m:sSup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</m:d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;  </m:t>
                    </m:r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𝐩𝐥𝐚𝐜𝐚</m:t>
                    </m:r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𝐟𝐢𝐧𝐚</m:t>
                    </m:r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p>
                        </m:sSup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t-B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pt-B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;  </m:t>
                    </m:r>
                    <m:r>
                      <a:rPr lang="pt-B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𝐖𝐞𝐧𝐝𝐥𝐚𝐧𝐝</m:t>
                    </m:r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9874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(8.3.3 da tese, pág. 118): Problema direto ou de resposta: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Discretização</a:t>
            </a:r>
            <a:endParaRPr lang="pt-BR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8599860" y="2972223"/>
                <a:ext cx="3263777" cy="2313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pt-BR" sz="12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(A) MEC; elementos fixos; var. PI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Malha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MEC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com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172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elementos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envolventes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, 40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elementos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internos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em</m:t>
                      </m:r>
                      <m:r>
                        <a:rPr lang="pt-BR" sz="1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12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12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1200">
                              <a:latin typeface="Cambria Math" panose="02040503050406030204" pitchFamily="18" charset="0"/>
                            </a:rPr>
                            <m:t>int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108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elementos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internos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em</m:t>
                      </m:r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12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12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1200">
                              <a:latin typeface="Cambria Math" panose="02040503050406030204" pitchFamily="18" charset="0"/>
                            </a:rPr>
                            <m:t>int</m:t>
                          </m:r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pt-B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ts val="0"/>
                  </a:spcAft>
                </a:pPr>
                <a:endParaRPr lang="pt-BR" sz="1200" b="1" dirty="0" smtClean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lvl="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pt-BR" sz="12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(B) MEF</a:t>
                </a:r>
                <a:endParaRPr lang="pt-BR" sz="1200" b="1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pt-B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t-B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8464 </a:t>
                </a:r>
                <a:r>
                  <a:rPr lang="pt-B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elementos triangulares e </a:t>
                </a:r>
                <a:r>
                  <a:rPr lang="pt-BR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4405 nós</a:t>
                </a:r>
                <a:endParaRPr lang="pt-BR" sz="12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860" y="2972223"/>
                <a:ext cx="3263777" cy="2313710"/>
              </a:xfrm>
              <a:prstGeom prst="rect">
                <a:avLst/>
              </a:prstGeom>
              <a:blipFill>
                <a:blip r:embed="rId3"/>
                <a:stretch>
                  <a:fillRect l="-1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3098806"/>
            <a:ext cx="5693825" cy="32162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0733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(8.3.3 da tese, pág. 118): Problema direto ou de resposta: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Resposta MEF para o potencial (Temperatura)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9" name="Imagem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677" y="2939097"/>
            <a:ext cx="1872569" cy="19900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939097"/>
            <a:ext cx="6722526" cy="35603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18080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(8.3.3 da tese, pág. 118): Problema direto ou de resposta: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Regiões para a medição do erro relativo %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62" y="3337186"/>
            <a:ext cx="2301649" cy="3190316"/>
          </a:xfrm>
          <a:prstGeom prst="rect">
            <a:avLst/>
          </a:prstGeom>
        </p:spPr>
      </p:pic>
      <p:cxnSp>
        <p:nvCxnSpPr>
          <p:cNvPr id="8" name="Conector Angulado 7"/>
          <p:cNvCxnSpPr/>
          <p:nvPr/>
        </p:nvCxnSpPr>
        <p:spPr>
          <a:xfrm rot="10800000" flipV="1">
            <a:off x="4586015" y="3205282"/>
            <a:ext cx="2683076" cy="263808"/>
          </a:xfrm>
          <a:prstGeom prst="bentConnector3">
            <a:avLst>
              <a:gd name="adj1" fmla="val 1000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/>
          <p:nvPr/>
        </p:nvCxnSpPr>
        <p:spPr>
          <a:xfrm rot="10800000" flipV="1">
            <a:off x="4929191" y="3337185"/>
            <a:ext cx="2339901" cy="506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7230839" y="3075001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Temperatura </a:t>
            </a:r>
            <a:endParaRPr lang="pt-BR" dirty="0"/>
          </a:p>
        </p:txBody>
      </p:sp>
      <p:cxnSp>
        <p:nvCxnSpPr>
          <p:cNvPr id="21" name="Conector Angulado 20"/>
          <p:cNvCxnSpPr/>
          <p:nvPr/>
        </p:nvCxnSpPr>
        <p:spPr>
          <a:xfrm rot="10800000">
            <a:off x="4586015" y="6465755"/>
            <a:ext cx="2687492" cy="92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7114670" y="6260402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Gradiente de temperatura</a:t>
            </a:r>
            <a:endParaRPr lang="pt-BR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8272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460169" y="1817916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>
                    <a:solidFill>
                      <a:schemeClr val="tx1"/>
                    </a:solidFill>
                  </a:rPr>
                  <a:t>Exemplo apresentado no artigo (8.3.3 da tese, pág. 118): Problema direto ou de resposta: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pt-BR" b="1" dirty="0" smtClean="0">
                    <a:solidFill>
                      <a:schemeClr val="tx1"/>
                    </a:solidFill>
                  </a:rPr>
                  <a:t>Curva de resposta para o cálculo dos gradientes de temperatura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:endParaRPr lang="pt-B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0169" y="1817916"/>
                <a:ext cx="8960077" cy="4681538"/>
              </a:xfrm>
              <a:blipFill>
                <a:blip r:embed="rId3"/>
                <a:stretch>
                  <a:fillRect l="-477" t="-651" r="-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áfico 5"/>
          <p:cNvGraphicFramePr/>
          <p:nvPr>
            <p:extLst/>
          </p:nvPr>
        </p:nvGraphicFramePr>
        <p:xfrm>
          <a:off x="2592925" y="3337243"/>
          <a:ext cx="5478145" cy="2955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tângulo 1"/>
          <p:cNvSpPr/>
          <p:nvPr/>
        </p:nvSpPr>
        <p:spPr>
          <a:xfrm>
            <a:off x="8238326" y="3343923"/>
            <a:ext cx="3014663" cy="17543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 smtClean="0"/>
              <a:t>Curva gerada sem a inclusão de pontos internos, considerando somente os pontos de contorno durante a interpolação</a:t>
            </a:r>
            <a:endParaRPr lang="pt-BR" b="1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1499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(8.3.3 da tese, pág. 118): Problema direto ou de resposta: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Tabela de erro médio relativo % para o cálculo dos gradientes  de temperatura</a:t>
            </a:r>
            <a:endParaRPr 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905887"/>
              </p:ext>
            </p:extLst>
          </p:nvPr>
        </p:nvGraphicFramePr>
        <p:xfrm>
          <a:off x="3812038" y="3311236"/>
          <a:ext cx="6256337" cy="2423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8954">
                  <a:extLst>
                    <a:ext uri="{9D8B030D-6E8A-4147-A177-3AD203B41FA5}">
                      <a16:colId xmlns:a16="http://schemas.microsoft.com/office/drawing/2014/main" val="3694528173"/>
                    </a:ext>
                  </a:extLst>
                </a:gridCol>
                <a:gridCol w="2316094">
                  <a:extLst>
                    <a:ext uri="{9D8B030D-6E8A-4147-A177-3AD203B41FA5}">
                      <a16:colId xmlns:a16="http://schemas.microsoft.com/office/drawing/2014/main" val="2570824894"/>
                    </a:ext>
                  </a:extLst>
                </a:gridCol>
                <a:gridCol w="2311289">
                  <a:extLst>
                    <a:ext uri="{9D8B030D-6E8A-4147-A177-3AD203B41FA5}">
                      <a16:colId xmlns:a16="http://schemas.microsoft.com/office/drawing/2014/main" val="1352606619"/>
                    </a:ext>
                  </a:extLst>
                </a:gridCol>
              </a:tblGrid>
              <a:tr h="532419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Nº de </a:t>
                      </a:r>
                      <a:r>
                        <a:rPr lang="en-US" sz="1400" dirty="0" err="1">
                          <a:effectLst/>
                        </a:rPr>
                        <a:t>pontos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internos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Erro </a:t>
                      </a:r>
                      <a:r>
                        <a:rPr lang="pt-BR" sz="1400" dirty="0" smtClean="0">
                          <a:effectLst/>
                        </a:rPr>
                        <a:t>médio relativo </a:t>
                      </a:r>
                      <a:r>
                        <a:rPr lang="pt-BR" sz="1400" dirty="0">
                          <a:effectLst/>
                        </a:rPr>
                        <a:t>%  </a:t>
                      </a:r>
                    </a:p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(FBR placa fina)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Erro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pt-BR" sz="1400" dirty="0" smtClean="0">
                          <a:effectLst/>
                        </a:rPr>
                        <a:t>médio </a:t>
                      </a:r>
                      <a:r>
                        <a:rPr lang="en-US" sz="1400" dirty="0" err="1" smtClean="0">
                          <a:effectLst/>
                        </a:rPr>
                        <a:t>relativo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%</a:t>
                      </a:r>
                      <a:endParaRPr lang="pt-BR" sz="1400" dirty="0">
                        <a:effectLst/>
                      </a:endParaRPr>
                    </a:p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FBR Wendland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6550906"/>
                  </a:ext>
                </a:extLst>
              </a:tr>
              <a:tr h="364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0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5,622658%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2,729247%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1719512"/>
                  </a:ext>
                </a:extLst>
              </a:tr>
              <a:tr h="364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29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0,341815%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0,512791%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2927888"/>
                  </a:ext>
                </a:extLst>
              </a:tr>
              <a:tr h="364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41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1">
                          <a:effectLst/>
                        </a:rPr>
                        <a:t>0,196732%</a:t>
                      </a:r>
                      <a:endParaRPr lang="pt-BR" sz="14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1">
                          <a:effectLst/>
                        </a:rPr>
                        <a:t>0,365725%</a:t>
                      </a:r>
                      <a:endParaRPr lang="pt-BR" sz="14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4904144"/>
                  </a:ext>
                </a:extLst>
              </a:tr>
              <a:tr h="364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176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1">
                          <a:effectLst/>
                        </a:rPr>
                        <a:t>0,047528%</a:t>
                      </a:r>
                      <a:endParaRPr lang="pt-BR" sz="14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1">
                          <a:effectLst/>
                        </a:rPr>
                        <a:t>0,096317%</a:t>
                      </a:r>
                      <a:endParaRPr lang="pt-BR" sz="14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2674856"/>
                  </a:ext>
                </a:extLst>
              </a:tr>
              <a:tr h="364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196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</a:rPr>
                        <a:t>0,047524%</a:t>
                      </a:r>
                      <a:endParaRPr lang="pt-BR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</a:rPr>
                        <a:t>0,096317%</a:t>
                      </a:r>
                      <a:endParaRPr lang="pt-BR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549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91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0169" y="1817916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(8.3.3 da tese, pág. 118): Problema direto ou de resposta: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Curva de erro médio relativo %</a:t>
            </a:r>
          </a:p>
        </p:txBody>
      </p:sp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4121764253"/>
              </p:ext>
            </p:extLst>
          </p:nvPr>
        </p:nvGraphicFramePr>
        <p:xfrm>
          <a:off x="2592925" y="3098806"/>
          <a:ext cx="4041773" cy="3051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051539434"/>
              </p:ext>
            </p:extLst>
          </p:nvPr>
        </p:nvGraphicFramePr>
        <p:xfrm>
          <a:off x="7100555" y="3098806"/>
          <a:ext cx="4186935" cy="3051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9901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1 - A proposta desta tese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712685"/>
            <a:ext cx="8915400" cy="3777622"/>
          </a:xfrm>
        </p:spPr>
        <p:txBody>
          <a:bodyPr>
            <a:noAutofit/>
          </a:bodyPr>
          <a:lstStyle/>
          <a:p>
            <a:pPr algn="just"/>
            <a:r>
              <a:rPr lang="pt-BR" sz="2000" dirty="0" smtClean="0">
                <a:solidFill>
                  <a:schemeClr val="tx1"/>
                </a:solidFill>
              </a:rPr>
              <a:t>Quanto ao MECID: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Teve aplicação direta em problemas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homogêneos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e suavemente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heterogêneos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sem regiões internas.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TSD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atuou em conjunto com o MECID em problemas suavemente heterogêneos com regiões internas ou apresentando furos.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Foi utilizada a aproximação por elementos lineares para as condições de contorno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função propriedade constitutiva K(X) foi linearizada durante o processo de integração.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Teve 20 pontos de Gauss aplicados durante o processo de integração numérica.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 FBR utilizadas foram: Radial Simples, Placa fina e de Wendland</a:t>
            </a:r>
            <a:r>
              <a:rPr lang="pt-BR" dirty="0" smtClean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buFont typeface="Wingdings" panose="05000000000000000000" pitchFamily="2" charset="2"/>
              <a:buChar char="q"/>
            </a:pPr>
            <a:endParaRPr lang="pt-BR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4 -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problema </a:t>
            </a:r>
            <a:r>
              <a:rPr lang="pt-BR" sz="2400" b="1" dirty="0">
                <a:solidFill>
                  <a:schemeClr val="tx1"/>
                </a:solidFill>
              </a:rPr>
              <a:t>de Laplace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44534" y="1905000"/>
            <a:ext cx="8960077" cy="4681538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Exemplo apresentado no artigo (8.3.3 da tese, pág. 118): Problema direto ou de resposta:</a:t>
            </a:r>
          </a:p>
          <a:p>
            <a:pPr marL="0" indent="0" algn="just">
              <a:buNone/>
            </a:pPr>
            <a:r>
              <a:rPr lang="pt-BR" b="1" dirty="0" smtClean="0">
                <a:solidFill>
                  <a:schemeClr val="tx1"/>
                </a:solidFill>
              </a:rPr>
              <a:t>      </a:t>
            </a:r>
            <a:r>
              <a:rPr lang="pt-BR" b="1" i="1" u="sng" dirty="0" smtClean="0">
                <a:solidFill>
                  <a:schemeClr val="tx1"/>
                </a:solidFill>
              </a:rPr>
              <a:t>Conclusões</a:t>
            </a:r>
            <a:r>
              <a:rPr lang="pt-BR" b="1" i="1" dirty="0" smtClean="0">
                <a:solidFill>
                  <a:schemeClr val="tx1"/>
                </a:solidFill>
              </a:rPr>
              <a:t>      </a:t>
            </a:r>
            <a:endParaRPr lang="pt-BR" sz="300" b="1" dirty="0" smtClean="0">
              <a:solidFill>
                <a:schemeClr val="tx1"/>
              </a:solidFill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</a:rPr>
              <a:t>A </a:t>
            </a:r>
            <a:r>
              <a:rPr lang="pt-BR" b="1" dirty="0" smtClean="0">
                <a:solidFill>
                  <a:schemeClr val="tx1"/>
                </a:solidFill>
              </a:rPr>
              <a:t>solução</a:t>
            </a:r>
            <a:r>
              <a:rPr lang="pt-BR" dirty="0" smtClean="0">
                <a:solidFill>
                  <a:schemeClr val="tx1"/>
                </a:solidFill>
              </a:rPr>
              <a:t> obtida foi </a:t>
            </a:r>
            <a:r>
              <a:rPr lang="pt-BR" b="1" dirty="0" smtClean="0">
                <a:solidFill>
                  <a:schemeClr val="tx1"/>
                </a:solidFill>
              </a:rPr>
              <a:t>satisfatória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chemeClr val="tx1"/>
                </a:solidFill>
              </a:rPr>
              <a:t>A </a:t>
            </a:r>
            <a:r>
              <a:rPr lang="pt-BR" b="1" dirty="0" smtClean="0">
                <a:solidFill>
                  <a:schemeClr val="tx1"/>
                </a:solidFill>
              </a:rPr>
              <a:t>associação do MECID com a TSD se mantém favorável </a:t>
            </a:r>
            <a:r>
              <a:rPr lang="pt-BR" dirty="0" smtClean="0">
                <a:solidFill>
                  <a:schemeClr val="tx1"/>
                </a:solidFill>
              </a:rPr>
              <a:t>a este tipo de problema.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As duas FBR utilizadas foram adequadas </a:t>
            </a:r>
            <a:r>
              <a:rPr lang="pt-BR" dirty="0" smtClean="0">
                <a:solidFill>
                  <a:schemeClr val="tx1"/>
                </a:solidFill>
              </a:rPr>
              <a:t>para o processo de interpolação, alcançando uma curva de monotonicidade para o erro das grandezas medidas.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chemeClr val="tx1"/>
                </a:solidFill>
              </a:rPr>
              <a:t>A influência dos ponto internos pode ser percebida</a:t>
            </a:r>
            <a:r>
              <a:rPr lang="pt-BR" dirty="0" smtClean="0">
                <a:solidFill>
                  <a:schemeClr val="tx1"/>
                </a:solidFill>
              </a:rPr>
              <a:t>, de forma que as curvas de erro se estabilizaram a medida em que eles foram inseridos.</a:t>
            </a:r>
            <a:endParaRPr lang="pt-BR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647260"/>
              </p:ext>
            </p:extLst>
          </p:nvPr>
        </p:nvGraphicFramePr>
        <p:xfrm>
          <a:off x="871538" y="1422400"/>
          <a:ext cx="1107372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150">
                  <a:extLst>
                    <a:ext uri="{9D8B030D-6E8A-4147-A177-3AD203B41FA5}">
                      <a16:colId xmlns:a16="http://schemas.microsoft.com/office/drawing/2014/main" val="1163097267"/>
                    </a:ext>
                  </a:extLst>
                </a:gridCol>
                <a:gridCol w="7587570">
                  <a:extLst>
                    <a:ext uri="{9D8B030D-6E8A-4147-A177-3AD203B41FA5}">
                      <a16:colId xmlns:a16="http://schemas.microsoft.com/office/drawing/2014/main" val="1510465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Problema associado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3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Região</a:t>
                      </a:r>
                      <a:r>
                        <a:rPr lang="pt-BR" baseline="0" dirty="0" smtClean="0"/>
                        <a:t> envolvente constante</a:t>
                      </a:r>
                      <a:endParaRPr lang="pt-B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Técnica</a:t>
                      </a:r>
                      <a:r>
                        <a:rPr lang="pt-BR" baseline="0" dirty="0" smtClean="0"/>
                        <a:t> de Superposição de domínios (TSD)</a:t>
                      </a:r>
                      <a:endParaRPr lang="pt-B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76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  <a:p>
                      <a:pPr algn="ctr"/>
                      <a:endParaRPr lang="pt-BR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i="1" dirty="0" smtClean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09037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80" y="2345929"/>
            <a:ext cx="7440977" cy="30299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09" y="2298293"/>
            <a:ext cx="1721232" cy="3249067"/>
          </a:xfrm>
          <a:prstGeom prst="rect">
            <a:avLst/>
          </a:prstGeom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21422"/>
              </p:ext>
            </p:extLst>
          </p:nvPr>
        </p:nvGraphicFramePr>
        <p:xfrm>
          <a:off x="885393" y="5537547"/>
          <a:ext cx="1105070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0709">
                  <a:extLst>
                    <a:ext uri="{9D8B030D-6E8A-4147-A177-3AD203B41FA5}">
                      <a16:colId xmlns:a16="http://schemas.microsoft.com/office/drawing/2014/main" val="1027605533"/>
                    </a:ext>
                  </a:extLst>
                </a:gridCol>
              </a:tblGrid>
              <a:tr h="298245">
                <a:tc>
                  <a:txBody>
                    <a:bodyPr/>
                    <a:lstStyle/>
                    <a:p>
                      <a:r>
                        <a:rPr lang="pt-BR" dirty="0" smtClean="0"/>
                        <a:t>TSD: Observação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79658"/>
                  </a:ext>
                </a:extLst>
              </a:tr>
              <a:tr h="833824">
                <a:tc>
                  <a:txBody>
                    <a:bodyPr/>
                    <a:lstStyle/>
                    <a:p>
                      <a:r>
                        <a:rPr lang="pt-BR" dirty="0" smtClean="0"/>
                        <a:t>Pela TSD,</a:t>
                      </a:r>
                      <a:r>
                        <a:rPr lang="pt-BR" baseline="0" dirty="0" smtClean="0"/>
                        <a:t> o </a:t>
                      </a:r>
                      <a:r>
                        <a:rPr lang="pt-BR" b="1" baseline="0" dirty="0" smtClean="0"/>
                        <a:t>trabalho de fluxo interno não é nulo, </a:t>
                      </a:r>
                      <a:r>
                        <a:rPr lang="pt-BR" baseline="0" dirty="0" smtClean="0"/>
                        <a:t>porém o balanço energético deve ser feito por </a:t>
                      </a:r>
                      <a:r>
                        <a:rPr lang="pt-BR" b="1" baseline="0" dirty="0" smtClean="0"/>
                        <a:t>apenas um tipo de energia;</a:t>
                      </a:r>
                      <a:r>
                        <a:rPr lang="pt-BR" baseline="0" dirty="0" smtClean="0"/>
                        <a:t> por conveniência a </a:t>
                      </a:r>
                      <a:r>
                        <a:rPr lang="pt-BR" b="1" baseline="0" dirty="0" smtClean="0"/>
                        <a:t>energia armazenada </a:t>
                      </a:r>
                      <a:r>
                        <a:rPr lang="pt-BR" baseline="0" dirty="0" smtClean="0"/>
                        <a:t>no domínio heterogêneo será computada por </a:t>
                      </a:r>
                      <a:r>
                        <a:rPr lang="pt-BR" b="1" baseline="0" dirty="0" smtClean="0"/>
                        <a:t>potenciais internos</a:t>
                      </a:r>
                      <a:r>
                        <a:rPr lang="pt-BR" baseline="0" dirty="0" smtClean="0"/>
                        <a:t> (</a:t>
                      </a:r>
                      <a:r>
                        <a:rPr lang="pt-BR" b="1" baseline="0" dirty="0" smtClean="0"/>
                        <a:t>Loeffler; Mansur, 2016).</a:t>
                      </a:r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583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04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592925" y="2000218"/>
            <a:ext cx="4226152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Barcelos, H. M.; Loeffler, C. F.; Lara, L. O. C</a:t>
            </a:r>
            <a:r>
              <a:rPr lang="en-US" dirty="0" smtClean="0">
                <a:solidFill>
                  <a:schemeClr val="tx1"/>
                </a:solidFill>
              </a:rPr>
              <a:t>.. The direct interpolation boundary element and the Domain Superposition Technique applied to smoothly inhomogeneous Helmholtz’s problems. </a:t>
            </a:r>
            <a:r>
              <a:rPr lang="en-US" b="1" dirty="0" smtClean="0">
                <a:solidFill>
                  <a:srgbClr val="FF0000"/>
                </a:solidFill>
              </a:rPr>
              <a:t>IN PROCESS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000218"/>
            <a:ext cx="4219575" cy="4219575"/>
          </a:xfrm>
          <a:prstGeom prst="rect">
            <a:avLst/>
          </a:prstGeom>
        </p:spPr>
      </p:pic>
      <p:sp>
        <p:nvSpPr>
          <p:cNvPr id="4" name="Seta para Baixo 3"/>
          <p:cNvSpPr/>
          <p:nvPr/>
        </p:nvSpPr>
        <p:spPr>
          <a:xfrm>
            <a:off x="4534551" y="4471988"/>
            <a:ext cx="342900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33" y="4925321"/>
            <a:ext cx="5075781" cy="1357312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0781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Equação de Governo: Helmholtz generalizado  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Problema </a:t>
                </a:r>
                <a:r>
                  <a:rPr lang="pt-BR" b="1" dirty="0">
                    <a:solidFill>
                      <a:schemeClr val="tx1"/>
                    </a:solidFill>
                  </a:rPr>
                  <a:t>fundamental de Laplace (Brebbia; Walker, 1980)</a:t>
                </a: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)=−∆(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pt-BR" dirty="0">
                        <a:solidFill>
                          <a:schemeClr val="tx1"/>
                        </a:solidFill>
                      </a:rPr>
                      <m:t>;   </m:t>
                    </m:r>
                    <m:sSubSup>
                      <m:sSub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p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m:rPr>
                        <m:nor/>
                      </m:rPr>
                      <a:rPr lang="pt-BR" b="1" dirty="0">
                        <a:solidFill>
                          <a:schemeClr val="tx1"/>
                        </a:solidFill>
                      </a:rPr>
                      <m:t>;   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𝐥𝐧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Forma integral forte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dΩ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dΩ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Técnica de superposição de domínios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d>
                                      <m:d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sur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p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sur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dΩ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</m:t>
                    </m:r>
                    <m:nary>
                      <m:naryPr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PT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p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PT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𝒊𝒏𝒕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Expressão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</m:oMath>
                </a14:m>
                <a:r>
                  <a:rPr lang="pt-BR" b="1" dirty="0">
                    <a:solidFill>
                      <a:schemeClr val="tx1"/>
                    </a:solidFill>
                  </a:rPr>
                  <a:t> </a:t>
                </a:r>
                <a:r>
                  <a:rPr lang="pt-BR" b="1" dirty="0" smtClean="0">
                    <a:solidFill>
                      <a:schemeClr val="tx1"/>
                    </a:solidFill>
                  </a:rPr>
                  <a:t> 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</m:oMath>
                </a14:m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sur</m:t>
                        </m:r>
                      </m:sup>
                    </m:sSup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; 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sur</m:t>
                        </m:r>
                      </m:sup>
                    </m:sSup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 b="-14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79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Técnica de superposição de domínios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pt-B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𝒔𝒖𝒓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BR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b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𝛒</m:t>
                                </m:r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𝒔𝒖𝒓</m:t>
                                </m:r>
                              </m:sup>
                            </m:sSup>
                            <m:r>
                              <a:rPr lang="pt-P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d>
                      <m:d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</m:t>
                    </m:r>
                    <m:nary>
                      <m:naryPr>
                        <m:limLoc m:val="undOvr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pt-P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b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p>
                                <m:r>
                                  <a:rPr lang="pt-B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PT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P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71876" y="3200714"/>
              <a:ext cx="6115050" cy="33858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15050">
                      <a:extLst>
                        <a:ext uri="{9D8B030D-6E8A-4147-A177-3AD203B41FA5}">
                          <a16:colId xmlns:a16="http://schemas.microsoft.com/office/drawing/2014/main" val="1027605533"/>
                        </a:ext>
                      </a:extLst>
                    </a:gridCol>
                  </a:tblGrid>
                  <a:tr h="461966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Desenvolvimento do lado esquerdo da igualdade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479658"/>
                      </a:ext>
                    </a:extLst>
                  </a:tr>
                  <a:tr h="259555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limLoc m:val="undOvr"/>
                                  <m:ctrlPr>
                                    <a:rPr lang="pt-BR" sz="1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[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𝐊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PT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𝒔𝒖𝒓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600" b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PT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𝑿</m:t>
                                              </m:r>
                                            </m:e>
                                          </m:d>
                                          <m:r>
                                            <a:rPr lang="pt-BR" sz="16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]</m:t>
                                          </m:r>
                                        </m:e>
                                        <m:sub>
                                          <m:r>
                                            <a:rPr lang="pt-BR" sz="16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pt-BR" sz="16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𝛒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PT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𝑿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𝒔𝒖𝒓</m:t>
                                          </m:r>
                                        </m:sup>
                                      </m:sSup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𝐝</m:t>
                              </m:r>
                              <m:r>
                                <a:rPr lang="pt-BR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𝛀</m:t>
                              </m:r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PT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pt-BR" sz="1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               </m:t>
                              </m:r>
                              <m:r>
                                <a:rPr lang="pt-BR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K</m:t>
                                  </m:r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sur</m:t>
                                  </m:r>
                                </m:sup>
                              </m:sSup>
                              <m:r>
                                <a:rPr lang="pt-BR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sur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q</m:t>
                                      </m:r>
                                    </m:e>
                                    <m:sup>
                                      <m: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dΓ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pt-B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                                                  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q</m:t>
                                  </m:r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sur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</m:e>
                                    <m:sup>
                                      <m: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dΓ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pt-B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                                                 </m:t>
                              </m:r>
                              <m:r>
                                <a:rPr lang="pt-BR" sz="1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𝐗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𝐮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𝐗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𝐊</m:t>
                                          </m:r>
                                        </m:e>
                                        <m:sub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a:rPr lang="pt-BR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𝐬𝐮𝐫</m:t>
                                      </m:r>
                                    </m:sup>
                                  </m:sSup>
                                </m:e>
                              </m:nary>
                              <m:sSubSup>
                                <m:sSubSup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𝛏</m:t>
                                  </m:r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a:rPr lang="pt-PT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</m:d>
                              <m:r>
                                <a:rPr lang="pt-BR" sz="1600" b="1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𝐝</m:t>
                              </m:r>
                              <m:r>
                                <a:rPr lang="pt-BR" sz="1600" b="1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𝛀</m:t>
                              </m:r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PT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</m:d>
                              <m:r>
                                <a:rPr lang="pt-BR" sz="1600" b="1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pt-BR" sz="1600" b="1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                                                  </m:t>
                              </m:r>
                              <m:sSup>
                                <m:sSup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p>
                              </m:sSup>
                              <m:nary>
                                <m:naryPr>
                                  <m:limLoc m:val="undOvr"/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𝐗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𝛒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00" b="1" i="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𝐬𝐮𝐫</m:t>
                                      </m:r>
                                    </m:sup>
                                  </m:sSup>
                                  <m:r>
                                    <a:rPr lang="pt-PT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𝐮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𝐗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</m:e>
                                    <m:sup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𝛏</m:t>
                                      </m:r>
                                      <m:r>
                                        <a:rPr lang="pt-BR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a:rPr lang="pt-PT" sz="1600" b="1" i="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600" b="1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𝐝</m:t>
                              </m:r>
                              <m:r>
                                <a:rPr lang="pt-BR" sz="1600" b="1" i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𝛀</m:t>
                              </m:r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PT" sz="1600" b="1" i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b="1" dirty="0" smtClean="0"/>
                            <a:t> </a:t>
                          </a:r>
                          <a:endParaRPr lang="pt-BR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83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0031278"/>
                  </p:ext>
                </p:extLst>
              </p:nvPr>
            </p:nvGraphicFramePr>
            <p:xfrm>
              <a:off x="3571876" y="3200714"/>
              <a:ext cx="6115050" cy="33386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15050">
                      <a:extLst>
                        <a:ext uri="{9D8B030D-6E8A-4147-A177-3AD203B41FA5}">
                          <a16:colId xmlns:a16="http://schemas.microsoft.com/office/drawing/2014/main" val="1027605533"/>
                        </a:ext>
                      </a:extLst>
                    </a:gridCol>
                  </a:tblGrid>
                  <a:tr h="461966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Desenvolvimento do </a:t>
                          </a:r>
                          <a:r>
                            <a:rPr lang="pt-BR" dirty="0" smtClean="0"/>
                            <a:t>lado esquerdo da igualdade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479658"/>
                      </a:ext>
                    </a:extLst>
                  </a:tr>
                  <a:tr h="287667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00" t="-17161" r="-398" b="-233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05835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3954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Técnica de superposição de domínios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d>
                                      <m:dPr>
                                        <m:ctrlPr>
                                          <a:rPr lang="pt-B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𝑠𝑢𝑟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pt-BR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b>
                                <m:r>
                                  <a:rPr lang="pt-BR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𝑠𝑢𝑟</m:t>
                                </m:r>
                              </m:sup>
                            </m:sSup>
                            <m:r>
                              <a:rPr lang="pt-PT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nary>
                    <m:r>
                      <a:rPr lang="pt-B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𝛺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</m:t>
                    </m:r>
                    <m:nary>
                      <m:naryPr>
                        <m:limLoc m:val="undOvr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pt-P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PT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BR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b>
                                <m:r>
                                  <a:rPr lang="pt-B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pt-B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PT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𝒊𝒏𝒕</m:t>
                                </m:r>
                              </m:sup>
                            </m:sSup>
                            <m:r>
                              <a:rPr lang="pt-P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  <m:r>
                      <a:rPr lang="pt-B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sSup>
                      <m:sSup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pt-PT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4" y="1905000"/>
                <a:ext cx="8960077" cy="4681538"/>
              </a:xfrm>
              <a:blipFill>
                <a:blip r:embed="rId3"/>
                <a:stretch>
                  <a:fillRect l="-476" t="-782" r="-21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92925" y="3389500"/>
              <a:ext cx="5986464" cy="3057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86464">
                      <a:extLst>
                        <a:ext uri="{9D8B030D-6E8A-4147-A177-3AD203B41FA5}">
                          <a16:colId xmlns:a16="http://schemas.microsoft.com/office/drawing/2014/main" val="1027605533"/>
                        </a:ext>
                      </a:extLst>
                    </a:gridCol>
                  </a:tblGrid>
                  <a:tr h="461966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Desenvolvimento do lado direito da igualdade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479658"/>
                      </a:ext>
                    </a:extLst>
                  </a:tr>
                  <a:tr h="259555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</a:pPr>
                          <a14:m>
                            <m:oMath xmlns:m="http://schemas.openxmlformats.org/officeDocument/2006/math">
                              <m:nary>
                                <m:naryPr>
                                  <m:limLoc m:val="undOvr"/>
                                  <m:ctrlPr>
                                    <a:rPr lang="pt-BR" sz="16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𝒊𝒏𝒕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[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pt-BR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pt-PT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𝑲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pt-BR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PT" sz="1600" b="1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pt-PT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𝒊𝒏𝒕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600" b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PT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𝑿</m:t>
                                              </m:r>
                                            </m:e>
                                          </m:d>
                                          <m:r>
                                            <a:rPr lang="pt-BR" sz="16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]</m:t>
                                          </m:r>
                                        </m:e>
                                        <m:sub>
                                          <m:r>
                                            <a:rPr lang="pt-BR" sz="16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pt-BR" sz="16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𝝆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PT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𝑿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PT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𝒊𝒏𝒕</m:t>
                                          </m:r>
                                        </m:sup>
                                      </m:sSup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𝐝</m:t>
                              </m:r>
                              <m:sSup>
                                <m:sSup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𝒊𝒏𝒕</m:t>
                                  </m:r>
                                </m:sup>
                              </m:sSup>
                              <m: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pt-BR" sz="1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        </m:t>
                              </m:r>
                              <m:r>
                                <a:rPr lang="pt-BR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a:rPr lang="pt-BR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K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pt-BR" sz="16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q</m:t>
                                      </m:r>
                                    </m:e>
                                    <m:sup>
                                      <m: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6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pt-B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                                  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𝒊𝒏𝒕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𝐮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PT" sz="16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𝑲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pt-BR" sz="16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𝒊𝒏𝒕</m:t>
                                      </m:r>
                                    </m:sup>
                                  </m:sSup>
                                </m:e>
                              </m:nary>
                              <m:sSubSup>
                                <m:sSubSup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pt-BR" sz="16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𝛏</m:t>
                                  </m:r>
                                  <m:r>
                                    <a:rPr lang="pt-BR" sz="16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a:rPr lang="pt-PT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pt-BR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𝐝</m:t>
                              </m:r>
                              <m:sSup>
                                <m:sSup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𝒊𝒏𝒕</m:t>
                                  </m:r>
                                </m:sup>
                              </m:sSup>
                              <m:r>
                                <a:rPr lang="pt-BR" sz="16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pt-BR" sz="16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                                      </m:t>
                              </m:r>
                              <m:sSup>
                                <m:sSup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sup>
                              </m:sSup>
                              <m:nary>
                                <m:naryPr>
                                  <m:limLoc m:val="undOvr"/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𝛀</m:t>
                                      </m:r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𝒊𝒏𝒕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𝝆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pt-BR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𝒊𝒏𝒕</m:t>
                                      </m:r>
                                    </m:sup>
                                  </m:sSup>
                                  <m:r>
                                    <a:rPr lang="pt-PT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𝐮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𝛏</m:t>
                                      </m:r>
                                      <m:r>
                                        <a:rPr lang="pt-BR" sz="16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pt-BR" sz="16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𝐝</m:t>
                              </m:r>
                              <m:sSup>
                                <m:sSupPr>
                                  <m:ctrlP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𝛀</m:t>
                                  </m:r>
                                  <m:d>
                                    <m:dPr>
                                      <m:ctrlPr>
                                        <a:rPr lang="pt-BR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16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6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𝒊𝒏𝒕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600" b="1" dirty="0" smtClean="0"/>
                            <a:t> </a:t>
                          </a:r>
                          <a:endParaRPr lang="pt-BR" sz="16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83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6157279"/>
                  </p:ext>
                </p:extLst>
              </p:nvPr>
            </p:nvGraphicFramePr>
            <p:xfrm>
              <a:off x="2592925" y="3389500"/>
              <a:ext cx="5986464" cy="30575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86464">
                      <a:extLst>
                        <a:ext uri="{9D8B030D-6E8A-4147-A177-3AD203B41FA5}">
                          <a16:colId xmlns:a16="http://schemas.microsoft.com/office/drawing/2014/main" val="1027605533"/>
                        </a:ext>
                      </a:extLst>
                    </a:gridCol>
                  </a:tblGrid>
                  <a:tr h="461966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Desenvolvimento do lado direito da igualdade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479658"/>
                      </a:ext>
                    </a:extLst>
                  </a:tr>
                  <a:tr h="259555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02" t="-19014" r="-407" b="-14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058354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8886825" y="3389500"/>
          <a:ext cx="2666177" cy="305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177">
                  <a:extLst>
                    <a:ext uri="{9D8B030D-6E8A-4147-A177-3AD203B41FA5}">
                      <a16:colId xmlns:a16="http://schemas.microsoft.com/office/drawing/2014/main" val="1027605533"/>
                    </a:ext>
                  </a:extLst>
                </a:gridCol>
              </a:tblGrid>
              <a:tr h="45211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TSD: Observação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79658"/>
                  </a:ext>
                </a:extLst>
              </a:tr>
              <a:tr h="2605413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Pela TSD,</a:t>
                      </a:r>
                      <a:r>
                        <a:rPr lang="pt-BR" sz="1400" baseline="0" dirty="0" smtClean="0"/>
                        <a:t> o trabalho de </a:t>
                      </a:r>
                      <a:r>
                        <a:rPr lang="pt-BR" sz="1400" b="1" baseline="0" dirty="0" smtClean="0"/>
                        <a:t>fluxo interno </a:t>
                      </a:r>
                      <a:r>
                        <a:rPr lang="pt-BR" sz="1400" baseline="0" dirty="0" smtClean="0"/>
                        <a:t>não é nulo, porém o </a:t>
                      </a:r>
                      <a:r>
                        <a:rPr lang="pt-BR" sz="1400" b="1" baseline="0" dirty="0" smtClean="0"/>
                        <a:t>balanço energético deve ser feito por apenas um tipo de energia; </a:t>
                      </a:r>
                      <a:r>
                        <a:rPr lang="pt-BR" sz="1400" baseline="0" dirty="0" smtClean="0"/>
                        <a:t>por conveniência a energia armazenada no domínio não homogêneo será </a:t>
                      </a:r>
                      <a:r>
                        <a:rPr lang="pt-BR" sz="1400" b="1" baseline="0" dirty="0" smtClean="0"/>
                        <a:t>computada por potenciais internos </a:t>
                      </a:r>
                      <a:r>
                        <a:rPr lang="pt-BR" sz="1400" baseline="0" dirty="0" smtClean="0"/>
                        <a:t>(</a:t>
                      </a:r>
                      <a:r>
                        <a:rPr lang="pt-BR" sz="1400" b="1" baseline="0" dirty="0" smtClean="0"/>
                        <a:t>Loeffler; Mansur, 2016).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583545"/>
                  </a:ext>
                </a:extLst>
              </a:tr>
            </a:tbl>
          </a:graphicData>
        </a:graphic>
      </p:graphicFrame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1255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44535" y="1905000"/>
                <a:ext cx="8271104" cy="46815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b="1" dirty="0" smtClean="0">
                    <a:solidFill>
                      <a:schemeClr val="tx1"/>
                    </a:solidFill>
                  </a:rPr>
                  <a:t>Técnica de superposição de domínios</a:t>
                </a:r>
                <a:endParaRPr lang="pt-BR" b="1" dirty="0">
                  <a:solidFill>
                    <a:schemeClr val="tx1"/>
                  </a:solidFill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sSup>
                      <m:sSup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sur</m:t>
                        </m:r>
                      </m:sup>
                    </m:sSup>
                    <m: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d>
                              <m:dPr>
                                <m:ctrlPr>
                                  <a:rPr lang="pt-B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PT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sur</m:t>
                            </m:r>
                          </m:sup>
                        </m:sSup>
                        <m:sSup>
                          <m:sSup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dΓ</m:t>
                    </m:r>
                    <m:d>
                      <m:d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nary>
                      <m:naryPr>
                        <m:limLoc m:val="undOvr"/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d>
                              <m:dPr>
                                <m:ctrlPr>
                                  <a:rPr lang="pt-B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PT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sur</m:t>
                            </m:r>
                          </m:sup>
                        </m:sSup>
                        <m:sSup>
                          <m:sSup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dΓ</m:t>
                    </m:r>
                    <m:d>
                      <m:d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p>
                          <m:s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pt-BR" sz="1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𝒔𝒖𝒓</m:t>
                            </m:r>
                          </m:sup>
                        </m:sSup>
                      </m:e>
                    </m:nary>
                    <m:sSubSup>
                      <m:sSubSup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PT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pt-B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d>
                      <m:d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</m:t>
                    </m:r>
                    <m:sSup>
                      <m:sSup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nary>
                      <m:naryPr>
                        <m:limLoc m:val="undOvr"/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𝛒</m:t>
                            </m:r>
                            <m:d>
                              <m:d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𝒔𝒖𝒓</m:t>
                            </m:r>
                          </m:sup>
                        </m:sSup>
                        <m:r>
                          <a:rPr lang="pt-PT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p>
                          <m:s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PT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  <m:r>
                      <a:rPr lang="pt-B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pt-B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d>
                      <m:d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r>
                      <m:rPr>
                        <m:sty m:val="p"/>
                      </m:rP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</m:d>
                    <m:sSup>
                      <m:sSup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pt-B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sSup>
                          <m:sSup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pt-B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pt-B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B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</m:sup>
                        </m:sSup>
                        <m:sSup>
                          <m:sSup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  <m: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pt-B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pt-B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p>
                    <m:r>
                      <a:rPr lang="pt-B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</m:t>
                    </m:r>
                    <m:nary>
                      <m:naryPr>
                        <m:limLoc m:val="undOvr"/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sub>
                      <m:sup/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p>
                          <m:s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1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e>
                    </m:nary>
                    <m:sSubSup>
                      <m:sSubSup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t-BR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sSup>
                      <m:sSup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  <m:r>
                      <a:rPr lang="pt-B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</m:t>
                    </m:r>
                    <m:sSup>
                      <m:sSup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nary>
                      <m:naryPr>
                        <m:limLoc m:val="undOvr"/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</m:sub>
                      <m:sup/>
                      <m:e>
                        <m:sSup>
                          <m:s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</m:t>
                            </m:r>
                          </m:sup>
                        </m:sSup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sSup>
                          <m:sSup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𝛏</m:t>
                            </m:r>
                            <m:r>
                              <a:rPr lang="pt-BR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  <m:r>
                      <a:rPr lang="pt-B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sSup>
                      <m:sSupPr>
                        <m:ctrlP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pt-B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</m:sup>
                    </m:sSup>
                  </m:oMath>
                </a14:m>
                <a:endParaRPr lang="pt-B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4535" y="1905000"/>
                <a:ext cx="8271104" cy="4681538"/>
              </a:xfrm>
              <a:blipFill>
                <a:blip r:embed="rId3"/>
                <a:stretch>
                  <a:fillRect l="-516" t="-782" r="-1032" b="-6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8293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85776" y="1628151"/>
              <a:ext cx="11459482" cy="49469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72099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6087383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439747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lado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esquerdo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da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igualdade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7474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Regularização</a:t>
                          </a:r>
                          <a:r>
                            <a:rPr lang="pt-BR" i="0" baseline="0" dirty="0" smtClean="0"/>
                            <a:t> + </a:t>
                          </a:r>
                          <a:r>
                            <a:rPr lang="pt-BR" i="0" dirty="0" smtClean="0"/>
                            <a:t>MECID p/ o</a:t>
                          </a:r>
                          <a:r>
                            <a:rPr lang="pt-BR" i="0" baseline="0" dirty="0" smtClean="0"/>
                            <a:t> núcleo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sur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i="0" dirty="0" smtClean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Regularização</a:t>
                          </a:r>
                          <a:r>
                            <a:rPr lang="pt-BR" i="0" baseline="0" dirty="0" smtClean="0"/>
                            <a:t> + </a:t>
                          </a:r>
                          <a:r>
                            <a:rPr lang="pt-BR" i="0" dirty="0" smtClean="0"/>
                            <a:t>MECID p/</a:t>
                          </a:r>
                          <a:r>
                            <a:rPr lang="pt-BR" i="0" baseline="0" dirty="0" smtClean="0"/>
                            <a:t> </a:t>
                          </a:r>
                          <a:r>
                            <a:rPr lang="pt-BR" i="0" dirty="0" smtClean="0"/>
                            <a:t>o</a:t>
                          </a:r>
                          <a:r>
                            <a:rPr lang="pt-BR" i="0" baseline="0" dirty="0" smtClean="0"/>
                            <a:t> núcleo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ρ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sur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i="0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88522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  <m: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ξ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sur</m:t>
                                      </m:r>
                                    </m:sup>
                                  </m:sSup>
                                </m:e>
                              </m:nary>
                              <m:sSubSup>
                                <m:sSub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dΩ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sur</m:t>
                                      </m:r>
                                    </m:sup>
                                  </m:sSup>
                                </m:e>
                              </m:nary>
                              <m:sSubSup>
                                <m:sSub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dΩ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i="0" dirty="0" smtClean="0"/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  <m: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</m:t>
                                  </m:r>
                                </m:e>
                                <m:sup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𝛒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18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PT" sz="18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𝑿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𝒔𝒖𝒓</m:t>
                                          </m:r>
                                        </m:sup>
                                      </m:sSup>
                                      <m:r>
                                        <a:rPr lang="pt-PT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  <m:r>
                                        <a:rPr lang="pt-BR" sz="18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𝛒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18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80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𝝃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𝒔𝒖𝒓</m:t>
                                          </m:r>
                                        </m:sup>
                                      </m:sSup>
                                      <m:r>
                                        <a:rPr lang="pt-BR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𝝃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</m:e>
                                    <m:sup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dΩ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</m:oMath>
                          </a14:m>
                          <a:r>
                            <a:rPr lang="pt-BR" sz="1800" i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</m:t>
                                  </m:r>
                                </m:e>
                                <m:sup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ρ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sur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</m:e>
                                    <m:sup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dΩ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i="0" dirty="0" smtClean="0">
                              <a:latin typeface="Cambria Math" panose="02040503050406030204" pitchFamily="18" charset="0"/>
                            </a:rPr>
                            <a:t>   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477277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pt-BR" sz="1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1º termo </a:t>
                          </a:r>
                          <a:r>
                            <a:rPr lang="pt-BR" sz="1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 MECID</a:t>
                          </a:r>
                        </a:p>
                        <a:p>
                          <a:pPr lvl="0"/>
                          <a:r>
                            <a:rPr lang="pt-BR" sz="1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2º termo: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Realiza-se o processo de integração por partes.</a:t>
                          </a:r>
                          <a:endParaRPr lang="pt-B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Aplica-se o teorema da divergência.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Aplica-se a definição do problema fundamental e a propriedade do </a:t>
                          </a:r>
                          <a14:m>
                            <m:oMath xmlns:m="http://schemas.openxmlformats.org/officeDocument/2006/math">
                              <m: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∆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algn="l">
                            <a:lnSpc>
                              <a:spcPct val="150000"/>
                            </a:lnSpc>
                          </a:pPr>
                          <a:endParaRPr lang="pt-BR" sz="1400" i="0" dirty="0" smtClean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pt-BR" sz="1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1º termo </a:t>
                          </a:r>
                          <a:r>
                            <a:rPr lang="pt-BR" sz="1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 MECID</a:t>
                          </a:r>
                        </a:p>
                        <a:p>
                          <a:pPr lvl="0"/>
                          <a:r>
                            <a:rPr lang="pt-BR" sz="1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2º termo: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Aplica-se o tensor de Galerkin onde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ii</m:t>
                                  </m:r>
                                </m:sub>
                                <m:sup>
                                  <m: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(Brebbia et al; 1980).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Aplica-se o teorema da divergência</a:t>
                          </a:r>
                          <a:endParaRPr lang="pt-BR" sz="1600" i="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44185"/>
                  </p:ext>
                </p:extLst>
              </p:nvPr>
            </p:nvGraphicFramePr>
            <p:xfrm>
              <a:off x="485776" y="1628151"/>
              <a:ext cx="11459482" cy="49469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72099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6087383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439747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lado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esquerdo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da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igualdade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74746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" t="-62602" r="-113719" b="-5032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8388" t="-62602" r="-400" b="-5032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88522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" t="-64725" r="-113719" b="-100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8388" t="-64725" r="-400" b="-100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8745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" t="-165260" r="-113719" b="-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8388" t="-165260" r="-400" b="-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ta para a Direita 1"/>
              <p:cNvSpPr/>
              <p:nvPr/>
            </p:nvSpPr>
            <p:spPr>
              <a:xfrm rot="19830730">
                <a:off x="4753652" y="4032238"/>
                <a:ext cx="1909182" cy="6190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 smtClean="0"/>
                  <a:t>Flexível c/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Seta para a Direita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0730">
                <a:off x="4753652" y="4032238"/>
                <a:ext cx="1909182" cy="619018"/>
              </a:xfrm>
              <a:prstGeom prst="rightArrow">
                <a:avLst/>
              </a:prstGeom>
              <a:blipFill>
                <a:blip r:embed="rId3"/>
                <a:stretch>
                  <a:fillRect b="-39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7216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1488" y="1628151"/>
              <a:ext cx="11473769" cy="3072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1325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5922444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439747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lado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esquerdo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da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igualdade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7474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Regularização</a:t>
                          </a:r>
                          <a:r>
                            <a:rPr lang="pt-BR" i="0" baseline="0" dirty="0" smtClean="0"/>
                            <a:t> + </a:t>
                          </a:r>
                          <a:r>
                            <a:rPr lang="pt-BR" i="0" dirty="0" smtClean="0"/>
                            <a:t>MECID p/ o</a:t>
                          </a:r>
                          <a:r>
                            <a:rPr lang="pt-BR" i="0" baseline="0" dirty="0" smtClean="0"/>
                            <a:t> núcleo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sur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i="0" dirty="0" smtClean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Regularização</a:t>
                          </a:r>
                          <a:r>
                            <a:rPr lang="pt-BR" i="0" baseline="0" dirty="0" smtClean="0"/>
                            <a:t> + </a:t>
                          </a:r>
                          <a:r>
                            <a:rPr lang="pt-BR" i="0" dirty="0" smtClean="0"/>
                            <a:t>MECID p/</a:t>
                          </a:r>
                          <a:r>
                            <a:rPr lang="pt-BR" i="0" baseline="0" dirty="0" smtClean="0"/>
                            <a:t> </a:t>
                          </a:r>
                          <a:r>
                            <a:rPr lang="pt-BR" i="0" dirty="0" smtClean="0"/>
                            <a:t>o</a:t>
                          </a:r>
                          <a:r>
                            <a:rPr lang="pt-BR" i="0" baseline="0" dirty="0" smtClean="0"/>
                            <a:t> núcleo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ρ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sur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i="0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8852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  <m: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pt-B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𝑠𝑢𝑟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Pre>
                                    <m:sPre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∝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</m:e>
                                  </m:sPr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η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𝑠𝑢𝑟</m:t>
                                  </m:r>
                                </m:sup>
                              </m:sSup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sur</m:t>
                                      </m:r>
                                    </m:sup>
                                  </m:sSup>
                                </m:e>
                              </m:nary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dΓ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K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sur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8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pt-BR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  <m: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pt-B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</m:t>
                                  </m:r>
                                </m:e>
                                <m:sup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𝑠𝑢𝑟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Pre>
                                    <m:sPre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β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</m:e>
                                  </m:sPre>
                                  <m:sSup>
                                    <m:s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η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j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j</m:t>
                                          </m:r>
                                        </m:sup>
                                      </m:sSup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𝑠𝑢𝑟</m:t>
                                  </m:r>
                                </m:sup>
                              </m:sSup>
                              <m:r>
                                <a:rPr lang="pt-B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</m:t>
                                  </m:r>
                                </m:e>
                                <m:sup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ρ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sur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undOvr"/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dΓ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i="0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2912000"/>
                  </p:ext>
                </p:extLst>
              </p:nvPr>
            </p:nvGraphicFramePr>
            <p:xfrm>
              <a:off x="471488" y="1628151"/>
              <a:ext cx="11473769" cy="3072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1325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5922444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439747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lado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esquerdo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da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igualdade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74746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" t="-62602" r="-107135" b="-3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827" t="-62602" r="-412" b="-3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88522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" t="-64516" r="-107135" b="-2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827" t="-64516" r="-412" b="-2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53805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4324" y="1628151"/>
              <a:ext cx="11758614" cy="49469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6876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6281738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439747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lado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direito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da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igualdade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7474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Regularização</a:t>
                          </a:r>
                          <a:r>
                            <a:rPr lang="pt-BR" i="0" baseline="0" dirty="0" smtClean="0"/>
                            <a:t> + </a:t>
                          </a:r>
                          <a:r>
                            <a:rPr lang="pt-BR" i="0" dirty="0" smtClean="0"/>
                            <a:t>MECID p/ o</a:t>
                          </a:r>
                          <a:r>
                            <a:rPr lang="pt-BR" i="0" baseline="0" dirty="0" smtClean="0"/>
                            <a:t> núcleo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K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i="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dirty="0" smtClean="0"/>
                            <a:t>Regularização</a:t>
                          </a:r>
                          <a:r>
                            <a:rPr lang="pt-BR" i="0" baseline="0" dirty="0" smtClean="0"/>
                            <a:t> + </a:t>
                          </a:r>
                          <a:r>
                            <a:rPr lang="pt-BR" i="0" dirty="0" smtClean="0"/>
                            <a:t>MECID p/</a:t>
                          </a:r>
                          <a:r>
                            <a:rPr lang="pt-BR" i="0" baseline="0" dirty="0" smtClean="0"/>
                            <a:t> </a:t>
                          </a:r>
                          <a:r>
                            <a:rPr lang="pt-BR" i="0" dirty="0" smtClean="0"/>
                            <a:t>o</a:t>
                          </a:r>
                          <a:r>
                            <a:rPr lang="pt-BR" i="0" baseline="0" dirty="0" smtClean="0"/>
                            <a:t> núcleo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ρ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BR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pt-BR" i="0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88522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65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r>
                                <a:rPr lang="pt-BR" sz="165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pt-BR" sz="165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  <m:d>
                                        <m:d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  <m: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  <m:d>
                                        <m:d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ξ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65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PT" sz="165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pt-BR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  <m:sSubSup>
                                <m:sSubSup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65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a:rPr lang="pt-BR" sz="165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pt-BR" sz="165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undOvr"/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65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PT" sz="165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K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pt-BR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nary>
                              <m:sSubSup>
                                <m:sSubSup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165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650" i="0" dirty="0" smtClean="0"/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165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r>
                                <a:rPr lang="pt-BR" sz="165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pt-BR" sz="165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</m:t>
                                  </m:r>
                                </m:e>
                                <m:sup>
                                  <m: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limLoc m:val="undOvr"/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65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165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65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sz="165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𝝆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pt-BR" sz="165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PT" sz="165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𝑿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PT" sz="165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𝒊𝒏𝒕</m:t>
                                          </m:r>
                                        </m:sup>
                                      </m:sSup>
                                      <m:r>
                                        <a:rPr lang="pt-PT" sz="165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65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165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  <m:r>
                                        <a:rPr lang="pt-BR" sz="165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pt-BR" sz="165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pt-BR" sz="165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BR" sz="165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𝝆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pt-BR" sz="165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650" b="1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𝝃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PT" sz="165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𝒊𝒏𝒕</m:t>
                                          </m:r>
                                        </m:sup>
                                      </m:sSup>
                                      <m:r>
                                        <a:rPr lang="pt-PT" sz="165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</m:t>
                                      </m:r>
                                      <m:d>
                                        <m:dPr>
                                          <m:ctrlPr>
                                            <a:rPr lang="pt-BR" sz="165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5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𝝃</m:t>
                                          </m:r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</m:e>
                                    <m:sup>
                                      <m: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65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a:rPr lang="pt-BR" sz="165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</m:t>
                                  </m:r>
                                </m:e>
                                <m:sup>
                                  <m: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ρ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165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d>
                                <m:d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</m:e>
                              </m:d>
                              <m:nary>
                                <m:naryPr>
                                  <m:limLoc m:val="undOvr"/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Ω</m:t>
                                      </m:r>
                                      <m:d>
                                        <m:dPr>
                                          <m:ctrlPr>
                                            <a:rPr lang="pt-BR" sz="165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5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int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</m:t>
                                      </m:r>
                                    </m:e>
                                    <m:sup>
                                      <m: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ξ</m:t>
                                      </m:r>
                                      <m:r>
                                        <a:rPr lang="pt-BR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pt-BR" sz="165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pt-BR" sz="165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  <m:d>
                                    <m:dPr>
                                      <m:ctrlPr>
                                        <a:rPr lang="pt-BR" sz="165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65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165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int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650" i="0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477277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pt-BR" sz="1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1º termo </a:t>
                          </a:r>
                          <a:r>
                            <a:rPr lang="pt-BR" sz="1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 MECID</a:t>
                          </a:r>
                        </a:p>
                        <a:p>
                          <a:pPr lvl="0"/>
                          <a:r>
                            <a:rPr lang="pt-BR" sz="1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2º termo: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Realiza-se o processo de integração por partes.</a:t>
                          </a:r>
                          <a:endParaRPr lang="pt-B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Aplica-se o teorema da divergência.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Aplica-se a definição do problema fundamental e a propriedade do </a:t>
                          </a:r>
                          <a14:m>
                            <m:oMath xmlns:m="http://schemas.openxmlformats.org/officeDocument/2006/math">
                              <m: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∆</m:t>
                              </m:r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algn="l">
                            <a:lnSpc>
                              <a:spcPct val="150000"/>
                            </a:lnSpc>
                          </a:pPr>
                          <a:endParaRPr lang="pt-BR" sz="1400" i="0" dirty="0" smtClean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pt-BR" sz="1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1º termo </a:t>
                          </a:r>
                          <a:r>
                            <a:rPr lang="pt-BR" sz="1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 MECID</a:t>
                          </a:r>
                        </a:p>
                        <a:p>
                          <a:pPr lvl="0"/>
                          <a:r>
                            <a:rPr lang="pt-BR" sz="16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2º termo: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Aplica-se o tensor de Galerkin onde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pt-B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ii</m:t>
                                  </m:r>
                                </m:sub>
                                <m:sup>
                                  <m: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16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ξ</m:t>
                                  </m:r>
                                  <m: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6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(Brebbia et al; 1980).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Aplica-se o teorema da divergência</a:t>
                          </a:r>
                          <a:endParaRPr lang="pt-BR" sz="1600" i="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321180"/>
                  </p:ext>
                </p:extLst>
              </p:nvPr>
            </p:nvGraphicFramePr>
            <p:xfrm>
              <a:off x="314324" y="1628151"/>
              <a:ext cx="11758614" cy="49469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6876">
                      <a:extLst>
                        <a:ext uri="{9D8B030D-6E8A-4147-A177-3AD203B41FA5}">
                          <a16:colId xmlns:a16="http://schemas.microsoft.com/office/drawing/2014/main" val="1163097267"/>
                        </a:ext>
                      </a:extLst>
                    </a:gridCol>
                    <a:gridCol w="6281738">
                      <a:extLst>
                        <a:ext uri="{9D8B030D-6E8A-4147-A177-3AD203B41FA5}">
                          <a16:colId xmlns:a16="http://schemas.microsoft.com/office/drawing/2014/main" val="1510465059"/>
                        </a:ext>
                      </a:extLst>
                    </a:gridCol>
                  </a:tblGrid>
                  <a:tr h="439747"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Tratamento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das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integrais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de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domínio</a:t>
                          </a:r>
                          <a:r>
                            <a:rPr lang="en-US" i="0" dirty="0" smtClean="0">
                              <a:solidFill>
                                <a:schemeClr val="bg1"/>
                              </a:solidFill>
                            </a:rPr>
                            <a:t> 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dirty="0" err="1" smtClean="0">
                              <a:solidFill>
                                <a:schemeClr val="bg1"/>
                              </a:solidFill>
                            </a:rPr>
                            <a:t>lado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direito</a:t>
                          </a:r>
                          <a:r>
                            <a:rPr lang="en-US" i="0" baseline="0" dirty="0" smtClean="0">
                              <a:solidFill>
                                <a:schemeClr val="bg1"/>
                              </a:solidFill>
                            </a:rPr>
                            <a:t> da </a:t>
                          </a:r>
                          <a:r>
                            <a:rPr lang="en-US" i="0" baseline="0" dirty="0" err="1" smtClean="0">
                              <a:solidFill>
                                <a:schemeClr val="bg1"/>
                              </a:solidFill>
                            </a:rPr>
                            <a:t>igualdade</a:t>
                          </a:r>
                          <a:endParaRPr lang="en-US" i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236062"/>
                      </a:ext>
                    </a:extLst>
                  </a:tr>
                  <a:tr h="74746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1" t="-62602" r="-115128" b="-5032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7294" t="-62602" r="-388" b="-5032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768119"/>
                      </a:ext>
                    </a:extLst>
                  </a:tr>
                  <a:tr h="188522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1" t="-64725" r="-115128" b="-100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7294" t="-64725" r="-388" b="-100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09037"/>
                      </a:ext>
                    </a:extLst>
                  </a:tr>
                  <a:tr h="18745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1" t="-165260" r="-115128" b="-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7294" t="-165260" r="-388" b="-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6675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ta para a Direita 3"/>
              <p:cNvSpPr/>
              <p:nvPr/>
            </p:nvSpPr>
            <p:spPr>
              <a:xfrm rot="19830730">
                <a:off x="4753652" y="4032238"/>
                <a:ext cx="1909182" cy="6190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 smtClean="0"/>
                  <a:t>Flexível c/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Seta para a Direita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0730">
                <a:off x="4753652" y="4032238"/>
                <a:ext cx="1909182" cy="619018"/>
              </a:xfrm>
              <a:prstGeom prst="rightArrow">
                <a:avLst/>
              </a:prstGeom>
              <a:blipFill>
                <a:blip r:embed="rId3"/>
                <a:stretch>
                  <a:fillRect b="-39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2332" cy="1280890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5 </a:t>
            </a:r>
            <a:r>
              <a:rPr lang="pt-BR" sz="2400" b="1" dirty="0">
                <a:solidFill>
                  <a:schemeClr val="tx1"/>
                </a:solidFill>
              </a:rPr>
              <a:t>- A associação do MECID com a TSD </a:t>
            </a:r>
            <a:r>
              <a:rPr lang="pt-BR" sz="2400" b="1" dirty="0" smtClean="0">
                <a:solidFill>
                  <a:schemeClr val="tx1"/>
                </a:solidFill>
              </a:rPr>
              <a:t>para o </a:t>
            </a:r>
            <a:r>
              <a:rPr lang="pt-BR" sz="2400" b="1" dirty="0">
                <a:solidFill>
                  <a:schemeClr val="tx1"/>
                </a:solidFill>
              </a:rPr>
              <a:t>problema de Helmholtz  em </a:t>
            </a:r>
            <a:r>
              <a:rPr lang="pt-BR" sz="2400" b="1" dirty="0" smtClean="0">
                <a:solidFill>
                  <a:schemeClr val="tx1"/>
                </a:solidFill>
              </a:rPr>
              <a:t>meio </a:t>
            </a:r>
            <a:r>
              <a:rPr lang="pt-BR" sz="2400" b="1" dirty="0">
                <a:solidFill>
                  <a:schemeClr val="tx1"/>
                </a:solidFill>
              </a:rPr>
              <a:t>suavemente </a:t>
            </a:r>
            <a:r>
              <a:rPr lang="pt-BR" sz="2400" b="1" dirty="0" smtClean="0">
                <a:solidFill>
                  <a:schemeClr val="tx1"/>
                </a:solidFill>
              </a:rPr>
              <a:t>heterogêneo  </a:t>
            </a:r>
            <a:r>
              <a:rPr lang="pt-BR" sz="2400" b="1" dirty="0">
                <a:solidFill>
                  <a:schemeClr val="tx1"/>
                </a:solidFill>
              </a:rPr>
              <a:t>por partes</a:t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>
                <a:solidFill>
                  <a:schemeClr val="tx1"/>
                </a:solidFill>
              </a:rPr>
              <a:t/>
            </a:r>
            <a:br>
              <a:rPr lang="pt-BR" sz="2400" b="1" dirty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/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dirty="0" smtClean="0">
                <a:solidFill>
                  <a:schemeClr val="tx1"/>
                </a:solidFill>
              </a:rPr>
              <a:t> </a:t>
            </a:r>
            <a:br>
              <a:rPr lang="pt-BR" sz="2400" b="1" dirty="0" smtClean="0">
                <a:solidFill>
                  <a:schemeClr val="tx1"/>
                </a:solidFill>
              </a:rPr>
            </a:br>
            <a:r>
              <a:rPr lang="pt-BR" sz="2400" b="1" i="1" dirty="0">
                <a:solidFill>
                  <a:schemeClr val="tx1"/>
                </a:solidFill>
              </a:rPr>
              <a:t/>
            </a:r>
            <a:br>
              <a:rPr lang="pt-BR" sz="2400" b="1" i="1" dirty="0">
                <a:solidFill>
                  <a:schemeClr val="tx1"/>
                </a:solidFill>
              </a:rPr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3294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601</TotalTime>
  <Words>10427</Words>
  <Application>Microsoft Office PowerPoint</Application>
  <PresentationFormat>Widescreen</PresentationFormat>
  <Paragraphs>1600</Paragraphs>
  <Slides>162</Slides>
  <Notes>111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162</vt:i4>
      </vt:variant>
    </vt:vector>
  </HeadingPairs>
  <TitlesOfParts>
    <vt:vector size="172" baseType="lpstr">
      <vt:lpstr>Arial</vt:lpstr>
      <vt:lpstr>Arial Unicode MS</vt:lpstr>
      <vt:lpstr>Calibri</vt:lpstr>
      <vt:lpstr>Cambria Math</vt:lpstr>
      <vt:lpstr>Century Gothic</vt:lpstr>
      <vt:lpstr>Symbol</vt:lpstr>
      <vt:lpstr>Times New Roman</vt:lpstr>
      <vt:lpstr>Wingdings</vt:lpstr>
      <vt:lpstr>Wingdings 3</vt:lpstr>
      <vt:lpstr>Cacho</vt:lpstr>
      <vt:lpstr>O MÉTODO DOS ELEMENTOS DE CONTORNO COM INTERPOLAÇÃO DIRETA APLICADO À SOLUÇÃO DE PROBLEMAS ESCALARES FUNCIONAIS EM DUAS DIMENSÕES</vt:lpstr>
      <vt:lpstr>Conteúdo</vt:lpstr>
      <vt:lpstr>1 - A proposta desta tese</vt:lpstr>
      <vt:lpstr>1 - A proposta desta tese</vt:lpstr>
      <vt:lpstr>1 - A proposta desta tese</vt:lpstr>
      <vt:lpstr>1 - A proposta desta tese</vt:lpstr>
      <vt:lpstr>1 - A proposta desta tese</vt:lpstr>
      <vt:lpstr>1 - A proposta desta tese</vt:lpstr>
      <vt:lpstr>1 - A proposta desta tese</vt:lpstr>
      <vt:lpstr>1 - A proposta desta tese</vt:lpstr>
      <vt:lpstr>1 - A proposta desta tese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2 - O desempenho do MECID para o problema de Helmholtz em meio homogêneo e irregular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3- O MECID para o problema de Laplace em meio suavemente heterogêneo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4 - A associação do MECID com a TSD para o problema de Laplace em meio suavemente heterogêneo por partes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em problema de Helmholtz  em meios suavemente heterogêneos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5 - A associação do MECID com a TSD para o problema de Helmholtz  em meio suavemente heterogêneo  por partes       </vt:lpstr>
      <vt:lpstr>Considerações finais</vt:lpstr>
      <vt:lpstr>Considerações finais</vt:lpstr>
      <vt:lpstr>Trabalhos futuros</vt:lpstr>
      <vt:lpstr>Trabalhos futuros</vt:lpstr>
      <vt:lpstr>Demais publicações</vt:lpstr>
      <vt:lpstr>Demais publicações</vt:lpstr>
      <vt:lpstr>Demais publicações</vt:lpstr>
      <vt:lpstr>Agradecimentos</vt:lpstr>
      <vt:lpstr>Referências</vt:lpstr>
      <vt:lpstr>Referências</vt:lpstr>
      <vt:lpstr>Referências</vt:lpstr>
      <vt:lpstr>Referências</vt:lpstr>
      <vt:lpstr>Referências</vt:lpstr>
      <vt:lpstr>Referências</vt:lpstr>
      <vt:lpstr>Referências</vt:lpstr>
      <vt:lpstr>Referências</vt:lpstr>
      <vt:lpstr>Referências</vt:lpstr>
      <vt:lpstr>Referências</vt:lpstr>
      <vt:lpstr>Referências</vt:lpstr>
      <vt:lpstr>Referências</vt:lpstr>
      <vt:lpstr>Referências</vt:lpstr>
      <vt:lpstr>Sugestões para leitura (Bibliografia)</vt:lpstr>
      <vt:lpstr>Sugestões para leitura (Bibliografia)</vt:lpstr>
      <vt:lpstr>Sugestões para leitura (Bibliografia)</vt:lpstr>
      <vt:lpstr>Sugestões para leitura (Bibliografia)</vt:lpstr>
      <vt:lpstr>Apoio</vt:lpstr>
      <vt:lpstr>TSD?    </vt:lpstr>
      <vt:lpstr>TSD?   </vt:lpstr>
      <vt:lpstr>TSD?   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MÉTODO DOS ELEMENTOS DE CONTORNO COM INTERPOLAÇÃO DIRETA APLICADO À SOLUÇÃO DE PROBLEMAS ESCALARES FUNCIONAIS EM DUAS DIMENSÕES</dc:title>
  <dc:creator>Hércules de Melo Barcelos</dc:creator>
  <cp:lastModifiedBy>Hércules de Melo Barcelos</cp:lastModifiedBy>
  <cp:revision>15</cp:revision>
  <dcterms:created xsi:type="dcterms:W3CDTF">2019-12-11T22:52:07Z</dcterms:created>
  <dcterms:modified xsi:type="dcterms:W3CDTF">2019-12-13T04:08:33Z</dcterms:modified>
</cp:coreProperties>
</file>